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303" r:id="rId6"/>
    <p:sldId id="260" r:id="rId7"/>
    <p:sldId id="304" r:id="rId8"/>
    <p:sldId id="261" r:id="rId9"/>
    <p:sldId id="316" r:id="rId10"/>
    <p:sldId id="317" r:id="rId11"/>
    <p:sldId id="318" r:id="rId12"/>
    <p:sldId id="319" r:id="rId13"/>
    <p:sldId id="320" r:id="rId14"/>
    <p:sldId id="321" r:id="rId15"/>
    <p:sldId id="315" r:id="rId16"/>
    <p:sldId id="302" r:id="rId17"/>
    <p:sldId id="305" r:id="rId18"/>
    <p:sldId id="306" r:id="rId19"/>
    <p:sldId id="307" r:id="rId20"/>
    <p:sldId id="308" r:id="rId21"/>
    <p:sldId id="309" r:id="rId22"/>
    <p:sldId id="314" r:id="rId23"/>
    <p:sldId id="310" r:id="rId24"/>
    <p:sldId id="313" r:id="rId25"/>
    <p:sldId id="280" r:id="rId26"/>
    <p:sldId id="312" r:id="rId27"/>
    <p:sldId id="282" r:id="rId28"/>
    <p:sldId id="311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2" autoAdjust="0"/>
    <p:restoredTop sz="86957" autoAdjust="0"/>
  </p:normalViewPr>
  <p:slideViewPr>
    <p:cSldViewPr>
      <p:cViewPr varScale="1">
        <p:scale>
          <a:sx n="87" d="100"/>
          <a:sy n="87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9BC17-B539-421E-A8E3-2C81145D1719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8E33E-0D8C-4523-8F74-6E5AEDA6D6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2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651FF-93B9-47B9-A9DA-17273E3732E6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DF91-C768-46AC-9A2C-7028D7DA94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7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77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60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DF91-C768-46AC-9A2C-7028D7DA940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4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DF91-C768-46AC-9A2C-7028D7DA940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5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 bwMode="auto">
          <a:xfrm rot="16200000">
            <a:off x="6102685" y="3816686"/>
            <a:ext cx="2112211" cy="3970421"/>
          </a:xfrm>
          <a:prstGeom prst="rtTriangl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ight Triangle 9"/>
          <p:cNvSpPr/>
          <p:nvPr/>
        </p:nvSpPr>
        <p:spPr bwMode="auto">
          <a:xfrm rot="5400000">
            <a:off x="1395597" y="-1395597"/>
            <a:ext cx="3172726" cy="5963920"/>
          </a:xfrm>
          <a:prstGeom prst="rtTriangle">
            <a:avLst/>
          </a:prstGeom>
          <a:gradFill>
            <a:gsLst>
              <a:gs pos="50000">
                <a:srgbClr val="E5D9C1"/>
              </a:gs>
              <a:gs pos="85000">
                <a:srgbClr val="515924"/>
              </a:gs>
            </a:gsLst>
            <a:lin ang="912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ight Triangle 11"/>
          <p:cNvSpPr/>
          <p:nvPr/>
        </p:nvSpPr>
        <p:spPr bwMode="auto">
          <a:xfrm rot="16200000">
            <a:off x="4575677" y="2289678"/>
            <a:ext cx="3172726" cy="5963920"/>
          </a:xfrm>
          <a:prstGeom prst="rtTriangle">
            <a:avLst/>
          </a:prstGeom>
          <a:gradFill>
            <a:gsLst>
              <a:gs pos="50000">
                <a:srgbClr val="E5D9C1"/>
              </a:gs>
              <a:gs pos="85000">
                <a:srgbClr val="515924"/>
              </a:gs>
            </a:gsLst>
            <a:lin ang="912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117" y="5459146"/>
            <a:ext cx="856233" cy="1246218"/>
          </a:xfrm>
          <a:prstGeom prst="rect">
            <a:avLst/>
          </a:prstGeom>
          <a:noFill/>
        </p:spPr>
      </p:pic>
      <p:sp>
        <p:nvSpPr>
          <p:cNvPr id="13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3995937" y="0"/>
            <a:ext cx="5148064" cy="2132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161616"/>
                </a:solidFill>
                <a:latin typeface="+mn-lt"/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No Animatio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3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ne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  <a:effectLst/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32" y="1198880"/>
            <a:ext cx="7772400" cy="4904760"/>
          </a:xfrm>
        </p:spPr>
        <p:txBody>
          <a:bodyPr/>
          <a:lstStyle>
            <a:lvl1pPr marL="0" indent="0">
              <a:buNone/>
              <a:tabLst>
                <a:tab pos="807244" algn="l"/>
              </a:tabLst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95206" y="897281"/>
            <a:ext cx="3851275" cy="352400"/>
          </a:xfrm>
        </p:spPr>
        <p:txBody>
          <a:bodyPr/>
          <a:lstStyle>
            <a:lvl1pPr marL="0" indent="0" algn="r">
              <a:buFontTx/>
              <a:buNone/>
              <a:defRPr sz="15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273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066801"/>
            <a:ext cx="7772400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25" i="0" dirty="0" smtClean="0">
                <a:solidFill>
                  <a:srgbClr val="000000"/>
                </a:solidFill>
                <a:effectLst/>
                <a:latin typeface="Century"/>
                <a:cs typeface="Century"/>
              </a:rPr>
              <a:t>?</a:t>
            </a:r>
            <a:endParaRPr lang="en-US" sz="21525" i="0" dirty="0">
              <a:solidFill>
                <a:srgbClr val="000000"/>
              </a:solidFill>
              <a:effectLst/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18476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Any Questions?</a:t>
            </a:r>
            <a:endParaRPr lang="en-US" sz="3000" b="0" dirty="0">
              <a:latin typeface="+mj-lt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249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251637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3439" y="3716338"/>
            <a:ext cx="3865562" cy="2379662"/>
          </a:xfrm>
        </p:spPr>
        <p:txBody>
          <a:bodyPr/>
          <a:lstStyle>
            <a:lvl1pPr>
              <a:defRPr sz="15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35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131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640"/>
            <a:ext cx="3810000" cy="50393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209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8509000" y="6215997"/>
            <a:ext cx="370416" cy="370416"/>
          </a:xfrm>
          <a:prstGeom prst="ellipse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8" descr="ACF Badge cl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403" y="5896344"/>
            <a:ext cx="520947" cy="758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7772400" cy="6502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04240"/>
          </a:xfrm>
          <a:prstGeom prst="rect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7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8920"/>
            <a:ext cx="7772400" cy="65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376795"/>
            <a:ext cx="9144000" cy="481206"/>
          </a:xfrm>
          <a:prstGeom prst="rect">
            <a:avLst/>
          </a:prstGeom>
          <a:solidFill>
            <a:srgbClr val="51592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504" y="6436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EA598-45AC-4241-BFAE-1DD781877697}" type="datetimeFigureOut">
              <a:rPr lang="en-US" smtClean="0"/>
              <a:pPr/>
              <a:t>2/5/2019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5" r:id="rId6"/>
    <p:sldLayoutId id="2147483700" r:id="rId7"/>
    <p:sldLayoutId id="2147483701" r:id="rId8"/>
    <p:sldLayoutId id="2147483702" r:id="rId9"/>
    <p:sldLayoutId id="2147483704" r:id="rId10"/>
    <p:sldLayoutId id="21474837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1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18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15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15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Expedition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The Countryside Code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897" y="5717728"/>
            <a:ext cx="1267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EXP B-1 190204PF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Countryside Code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b="1" dirty="0"/>
              <a:t>Leave gates and property as you find them</a:t>
            </a:r>
            <a:endParaRPr lang="en-GB" sz="2100" dirty="0"/>
          </a:p>
          <a:p>
            <a:pPr lvl="1"/>
            <a:r>
              <a:rPr lang="en-GB" dirty="0" smtClean="0"/>
              <a:t>Don’t mess with machinery</a:t>
            </a:r>
          </a:p>
          <a:p>
            <a:pPr lvl="1"/>
            <a:r>
              <a:rPr lang="en-GB" dirty="0" smtClean="0"/>
              <a:t>Leave gates as you found them</a:t>
            </a:r>
          </a:p>
          <a:p>
            <a:pPr lvl="1"/>
            <a:r>
              <a:rPr lang="en-GB" dirty="0" smtClean="0"/>
              <a:t>Don’t damage walls, fences or historical monuments</a:t>
            </a:r>
          </a:p>
        </p:txBody>
      </p:sp>
    </p:spTree>
    <p:extLst>
      <p:ext uri="{BB962C8B-B14F-4D97-AF65-F5344CB8AC3E}">
        <p14:creationId xmlns:p14="http://schemas.microsoft.com/office/powerpoint/2010/main" val="2468468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Countryside Code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b="1" dirty="0"/>
              <a:t>Protect plants and animals and take your litter home</a:t>
            </a:r>
            <a:endParaRPr lang="en-GB" sz="2100" dirty="0"/>
          </a:p>
          <a:p>
            <a:pPr lvl="1"/>
            <a:r>
              <a:rPr lang="en-GB" dirty="0" smtClean="0"/>
              <a:t>Pick up your litter</a:t>
            </a:r>
          </a:p>
          <a:p>
            <a:pPr lvl="1"/>
            <a:r>
              <a:rPr lang="en-GB" dirty="0" smtClean="0"/>
              <a:t>Do not pick or damage wildflowers or damage trees or shrubs</a:t>
            </a:r>
          </a:p>
          <a:p>
            <a:pPr lvl="1"/>
            <a:r>
              <a:rPr lang="en-GB" dirty="0" smtClean="0"/>
              <a:t>Do not disturb animals or wildlife. If passing through a field with animals try to avoid them</a:t>
            </a:r>
          </a:p>
        </p:txBody>
      </p:sp>
    </p:spTree>
    <p:extLst>
      <p:ext uri="{BB962C8B-B14F-4D97-AF65-F5344CB8AC3E}">
        <p14:creationId xmlns:p14="http://schemas.microsoft.com/office/powerpoint/2010/main" val="2161460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Countryside Code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b="1" dirty="0"/>
              <a:t>Keep dogs under close control</a:t>
            </a:r>
            <a:endParaRPr lang="en-GB" sz="2100" dirty="0"/>
          </a:p>
          <a:p>
            <a:pPr lvl="1"/>
            <a:r>
              <a:rPr lang="en-GB" dirty="0" smtClean="0"/>
              <a:t>Dogs to be kept on lead when in the same area as wildlife or farm animals</a:t>
            </a:r>
          </a:p>
          <a:p>
            <a:pPr lvl="1"/>
            <a:r>
              <a:rPr lang="en-GB" dirty="0" smtClean="0"/>
              <a:t>Pick up dog fouling</a:t>
            </a:r>
          </a:p>
          <a:p>
            <a:pPr lvl="1"/>
            <a:r>
              <a:rPr lang="en-GB" dirty="0" smtClean="0"/>
              <a:t>Do not allow dogs to chase other people</a:t>
            </a:r>
          </a:p>
          <a:p>
            <a:pPr lvl="1"/>
            <a:r>
              <a:rPr lang="en-GB" dirty="0" smtClean="0"/>
              <a:t>Cadets should not be taking dogs on expeditions.</a:t>
            </a:r>
          </a:p>
          <a:p>
            <a:pPr lvl="1"/>
            <a:r>
              <a:rPr lang="en-GB" dirty="0" smtClean="0"/>
              <a:t>If a dog is chased by animals, in this case it is better to release it to run away.</a:t>
            </a:r>
          </a:p>
        </p:txBody>
      </p:sp>
    </p:spTree>
    <p:extLst>
      <p:ext uri="{BB962C8B-B14F-4D97-AF65-F5344CB8AC3E}">
        <p14:creationId xmlns:p14="http://schemas.microsoft.com/office/powerpoint/2010/main" val="3010366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Countryside Code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b="1" dirty="0"/>
              <a:t>Consider other people</a:t>
            </a:r>
            <a:endParaRPr lang="en-GB" sz="2100" dirty="0"/>
          </a:p>
          <a:p>
            <a:pPr lvl="1"/>
            <a:r>
              <a:rPr lang="en-GB" dirty="0" smtClean="0"/>
              <a:t>Avoid making unnecessary noise – particularly around residential areas, farms, animals and where other people are enjoying the countryside</a:t>
            </a:r>
          </a:p>
          <a:p>
            <a:pPr lvl="1"/>
            <a:r>
              <a:rPr lang="en-GB" dirty="0" smtClean="0"/>
              <a:t>On a bike, slow down for horses and other wildlife</a:t>
            </a:r>
          </a:p>
          <a:p>
            <a:pPr lvl="1"/>
            <a:r>
              <a:rPr lang="en-GB" dirty="0" smtClean="0"/>
              <a:t>Don’t obstruct gateways or get in the way of farm activities</a:t>
            </a:r>
          </a:p>
          <a:p>
            <a:pPr lvl="1"/>
            <a:r>
              <a:rPr lang="en-GB" dirty="0" smtClean="0"/>
              <a:t>Stick to paths and signposted routes,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1668951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Countryside Code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b="1" dirty="0"/>
              <a:t>Prevent uncontrolled fires </a:t>
            </a:r>
          </a:p>
          <a:p>
            <a:pPr lvl="1"/>
            <a:r>
              <a:rPr lang="en-GB" dirty="0" smtClean="0"/>
              <a:t>Do not light fires where ground or surroundings can catch fire</a:t>
            </a:r>
          </a:p>
          <a:p>
            <a:pPr lvl="1"/>
            <a:r>
              <a:rPr lang="en-GB" dirty="0" smtClean="0"/>
              <a:t>Don’t leave glass objects where the sun can make a concentrated beam through it.</a:t>
            </a:r>
          </a:p>
        </p:txBody>
      </p:sp>
    </p:spTree>
    <p:extLst>
      <p:ext uri="{BB962C8B-B14F-4D97-AF65-F5344CB8AC3E}">
        <p14:creationId xmlns:p14="http://schemas.microsoft.com/office/powerpoint/2010/main" val="54142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Countryside Code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b="1" dirty="0"/>
              <a:t>Be safe – plan ahead and follow any signs</a:t>
            </a:r>
            <a:endParaRPr lang="en-GB" sz="2100" dirty="0"/>
          </a:p>
          <a:p>
            <a:r>
              <a:rPr lang="en-GB" sz="2100" b="1" dirty="0"/>
              <a:t>Leave gates and property as you find them</a:t>
            </a:r>
            <a:endParaRPr lang="en-GB" sz="2100" dirty="0"/>
          </a:p>
          <a:p>
            <a:r>
              <a:rPr lang="en-GB" sz="2100" b="1" dirty="0"/>
              <a:t>Protect plants and animals and take your litter home</a:t>
            </a:r>
            <a:endParaRPr lang="en-GB" sz="2100" dirty="0"/>
          </a:p>
          <a:p>
            <a:r>
              <a:rPr lang="en-GB" sz="2100" b="1" dirty="0"/>
              <a:t>Keep dogs under close control</a:t>
            </a:r>
            <a:endParaRPr lang="en-GB" sz="2100" dirty="0"/>
          </a:p>
          <a:p>
            <a:r>
              <a:rPr lang="en-GB" sz="2100" b="1" dirty="0"/>
              <a:t>Consider other people</a:t>
            </a:r>
            <a:endParaRPr lang="en-GB" sz="2100" dirty="0"/>
          </a:p>
          <a:p>
            <a:r>
              <a:rPr lang="en-GB" sz="2100" b="1" dirty="0"/>
              <a:t>Prevent uncontrolled moorland fires (Moorland Code)</a:t>
            </a:r>
            <a:endParaRPr lang="en-GB" sz="21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6267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2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Expedition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30" y="1575487"/>
            <a:ext cx="4698522" cy="3928007"/>
          </a:xfrm>
        </p:spPr>
      </p:pic>
    </p:spTree>
    <p:extLst>
      <p:ext uri="{BB962C8B-B14F-4D97-AF65-F5344CB8AC3E}">
        <p14:creationId xmlns:p14="http://schemas.microsoft.com/office/powerpoint/2010/main" val="1798868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Expedition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345281"/>
            <a:ext cx="2857500" cy="238889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24" y="1788093"/>
            <a:ext cx="2795413" cy="2098424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800924" y="4077072"/>
            <a:ext cx="3299468" cy="1352178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Keep from edge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Respect other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Leave no litter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No damage to wildlife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2789802" y="2942946"/>
            <a:ext cx="2214246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46183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Expedition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345281"/>
            <a:ext cx="2857500" cy="238889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85" y="1870431"/>
            <a:ext cx="2854602" cy="2145030"/>
          </a:xfr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3005826" y="3158970"/>
            <a:ext cx="1998222" cy="9181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97484" y="4404591"/>
            <a:ext cx="356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Avoid blocking access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Leave open or closed – depending on how it is found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Avoid damage</a:t>
            </a:r>
          </a:p>
        </p:txBody>
      </p:sp>
    </p:spTree>
    <p:extLst>
      <p:ext uri="{BB962C8B-B14F-4D97-AF65-F5344CB8AC3E}">
        <p14:creationId xmlns:p14="http://schemas.microsoft.com/office/powerpoint/2010/main" val="2810239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998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Expedition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345281"/>
            <a:ext cx="2857500" cy="238889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85" y="1872470"/>
            <a:ext cx="2854602" cy="2140952"/>
          </a:xfr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3059832" y="3158970"/>
            <a:ext cx="1944216" cy="9721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94586" y="4286896"/>
            <a:ext cx="3853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Keep away from machinery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Watch out for farm activities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Keep away from livestock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Keep to footpath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Respect people living/working there</a:t>
            </a:r>
          </a:p>
        </p:txBody>
      </p:sp>
    </p:spTree>
    <p:extLst>
      <p:ext uri="{BB962C8B-B14F-4D97-AF65-F5344CB8AC3E}">
        <p14:creationId xmlns:p14="http://schemas.microsoft.com/office/powerpoint/2010/main" val="3876035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Expedition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345281"/>
            <a:ext cx="2857500" cy="238889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85" y="2012592"/>
            <a:ext cx="2854602" cy="1860710"/>
          </a:xfr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3275856" y="3158970"/>
            <a:ext cx="1728192" cy="1026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94586" y="4286896"/>
            <a:ext cx="3493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Cross on clear path or follow field edge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Avoid disturbing livestock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Do not damage crops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Use designated stiles or gates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652120" y="2240868"/>
            <a:ext cx="1674186" cy="15661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5182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Expedition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345281"/>
            <a:ext cx="2857500" cy="238889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87" y="1676214"/>
            <a:ext cx="2618331" cy="2454864"/>
          </a:xfrm>
        </p:spPr>
      </p:pic>
      <p:cxnSp>
        <p:nvCxnSpPr>
          <p:cNvPr id="9" name="Straight Arrow Connector 8"/>
          <p:cNvCxnSpPr>
            <a:stCxn id="4" idx="1"/>
          </p:cNvCxnSpPr>
          <p:nvPr/>
        </p:nvCxnSpPr>
        <p:spPr bwMode="auto">
          <a:xfrm flipH="1">
            <a:off x="3599892" y="2903646"/>
            <a:ext cx="1294695" cy="1551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94586" y="4286897"/>
            <a:ext cx="3421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Use designated stiles or gates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Observe direction indicators</a:t>
            </a:r>
          </a:p>
        </p:txBody>
      </p:sp>
    </p:spTree>
    <p:extLst>
      <p:ext uri="{BB962C8B-B14F-4D97-AF65-F5344CB8AC3E}">
        <p14:creationId xmlns:p14="http://schemas.microsoft.com/office/powerpoint/2010/main" val="2558939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Expedition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345281"/>
            <a:ext cx="2857500" cy="238889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13" y="2012592"/>
            <a:ext cx="2480947" cy="1860710"/>
          </a:xfr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3005826" y="2672916"/>
            <a:ext cx="2078487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96036" y="4005064"/>
            <a:ext cx="356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Beware of approaching trains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Read posted advice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Close gates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Cross single file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Only cross at DESIGNATED crossing points</a:t>
            </a:r>
          </a:p>
        </p:txBody>
      </p:sp>
    </p:spTree>
    <p:extLst>
      <p:ext uri="{BB962C8B-B14F-4D97-AF65-F5344CB8AC3E}">
        <p14:creationId xmlns:p14="http://schemas.microsoft.com/office/powerpoint/2010/main" val="2049465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1657350"/>
            <a:ext cx="5829300" cy="475506"/>
          </a:xfrm>
        </p:spPr>
        <p:txBody>
          <a:bodyPr/>
          <a:lstStyle/>
          <a:p>
            <a:r>
              <a:rPr lang="en-GB" sz="2100" b="1" dirty="0"/>
              <a:t>Be safe – plan _____  and follow any </a:t>
            </a:r>
            <a:r>
              <a:rPr lang="en-GB" sz="2100" b="1" dirty="0" smtClean="0"/>
              <a:t>signs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45" r="6972"/>
          <a:stretch/>
        </p:blipFill>
        <p:spPr>
          <a:xfrm>
            <a:off x="3803726" y="1613360"/>
            <a:ext cx="936105" cy="562405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57350" y="2132856"/>
            <a:ext cx="6227018" cy="4755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3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2100" b="1" dirty="0"/>
              <a:t>Leave ____  and property as you find them</a:t>
            </a:r>
            <a:endParaRPr lang="en-GB" sz="2100" b="1" kern="0" dirty="0"/>
          </a:p>
          <a:p>
            <a:endParaRPr lang="en-GB" sz="24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955" r="9660"/>
          <a:stretch/>
        </p:blipFill>
        <p:spPr>
          <a:xfrm>
            <a:off x="2843244" y="2081665"/>
            <a:ext cx="792089" cy="562405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657350" y="2557170"/>
            <a:ext cx="5829300" cy="871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3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2100" b="1" dirty="0"/>
              <a:t>Protect plants and animals and take your ____ home</a:t>
            </a:r>
            <a:endParaRPr lang="en-GB" sz="2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5385" t="18289" r="15385" b="18210"/>
          <a:stretch/>
        </p:blipFill>
        <p:spPr>
          <a:xfrm>
            <a:off x="2046958" y="2922562"/>
            <a:ext cx="669501" cy="371945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657350" y="3205976"/>
            <a:ext cx="5829300" cy="493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3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2100" b="1" dirty="0"/>
              <a:t>Keep ____ under close control</a:t>
            </a:r>
            <a:endParaRPr lang="en-GB" sz="2100" dirty="0"/>
          </a:p>
        </p:txBody>
      </p:sp>
      <p:sp>
        <p:nvSpPr>
          <p:cNvPr id="15" name="TextBox 14"/>
          <p:cNvSpPr txBox="1"/>
          <p:nvPr/>
        </p:nvSpPr>
        <p:spPr>
          <a:xfrm>
            <a:off x="2779321" y="3195650"/>
            <a:ext cx="640551" cy="415498"/>
          </a:xfrm>
          <a:prstGeom prst="rect">
            <a:avLst/>
          </a:prstGeom>
          <a:solidFill>
            <a:srgbClr val="E5D9C1"/>
          </a:solidFill>
        </p:spPr>
        <p:txBody>
          <a:bodyPr wrap="square" lIns="0" rIns="0" rtlCol="0" anchor="ctr" anchorCtr="0">
            <a:spAutoFit/>
          </a:bodyPr>
          <a:lstStyle/>
          <a:p>
            <a:r>
              <a:rPr lang="en-GB" sz="2100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dogs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57350" y="3635237"/>
            <a:ext cx="5829300" cy="493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3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2100" b="1" dirty="0"/>
              <a:t>Consider other people</a:t>
            </a:r>
            <a:endParaRPr lang="en-GB" sz="21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657350" y="4080468"/>
            <a:ext cx="5829300" cy="493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320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4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2000">
                <a:solidFill>
                  <a:schemeClr val="accent4">
                    <a:lumMod val="10000"/>
                  </a:schemeClr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2100" b="1" dirty="0"/>
              <a:t>Prevent uncontrolled moorland ____ (Moorland Code)</a:t>
            </a:r>
            <a:endParaRPr lang="en-GB" sz="2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8161" r="10241"/>
          <a:stretch/>
        </p:blipFill>
        <p:spPr>
          <a:xfrm>
            <a:off x="5999678" y="4034233"/>
            <a:ext cx="720080" cy="5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702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Final Confirmation</a:t>
            </a:r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691680" y="1124747"/>
            <a:ext cx="6192688" cy="5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7659" y="1131098"/>
            <a:ext cx="2357767" cy="255715"/>
          </a:xfrm>
          <a:prstGeom prst="rect">
            <a:avLst/>
          </a:prstGeom>
          <a:solidFill>
            <a:srgbClr val="00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5425" y="1131098"/>
            <a:ext cx="1359043" cy="255715"/>
          </a:xfrm>
          <a:prstGeom prst="rect">
            <a:avLst/>
          </a:prstGeom>
          <a:solidFill>
            <a:srgbClr val="00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14468" y="1131098"/>
            <a:ext cx="1357548" cy="255715"/>
          </a:xfrm>
          <a:prstGeom prst="rect">
            <a:avLst/>
          </a:prstGeom>
          <a:solidFill>
            <a:srgbClr val="00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72014" y="1131098"/>
            <a:ext cx="1100391" cy="255715"/>
          </a:xfrm>
          <a:prstGeom prst="rect">
            <a:avLst/>
          </a:prstGeom>
          <a:solidFill>
            <a:srgbClr val="00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97659" y="1386814"/>
            <a:ext cx="2357767" cy="33354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Walking along a public </a:t>
            </a:r>
            <a:r>
              <a:rPr lang="en-GB" sz="1000" dirty="0">
                <a:solidFill>
                  <a:srgbClr val="002060"/>
                </a:solidFill>
              </a:rPr>
              <a:t>footpath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55425" y="1386814"/>
            <a:ext cx="1359043" cy="33354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14468" y="1386814"/>
            <a:ext cx="1357548" cy="33354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72014" y="1386814"/>
            <a:ext cx="1100391" cy="33354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97659" y="1720353"/>
            <a:ext cx="2357767" cy="31765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Taking your rubbish home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55425" y="1720353"/>
            <a:ext cx="1359043" cy="31765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14468" y="1720353"/>
            <a:ext cx="1357548" cy="31765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72014" y="1720353"/>
            <a:ext cx="1100391" cy="31765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97659" y="2038011"/>
            <a:ext cx="2357767" cy="39230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Climbing over a fence rather than a stile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55425" y="2038011"/>
            <a:ext cx="1359043" cy="39230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14468" y="2038011"/>
            <a:ext cx="1357548" cy="39230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72014" y="2038011"/>
            <a:ext cx="1100391" cy="39230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97659" y="2430317"/>
            <a:ext cx="2357767" cy="33671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Following information on a sign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55425" y="2430317"/>
            <a:ext cx="1359043" cy="33671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414468" y="2430317"/>
            <a:ext cx="1357548" cy="33671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72014" y="2430317"/>
            <a:ext cx="1100391" cy="33671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697659" y="2767036"/>
            <a:ext cx="2357767" cy="42883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Picking wild flowers along a path </a:t>
            </a:r>
            <a:r>
              <a:rPr lang="en-GB" sz="1000" dirty="0">
                <a:solidFill>
                  <a:srgbClr val="002060"/>
                </a:solidFill>
              </a:rPr>
              <a:t>through</a:t>
            </a:r>
            <a:r>
              <a:rPr lang="en-GB" sz="1000" dirty="0">
                <a:solidFill>
                  <a:srgbClr val="002060"/>
                </a:solidFill>
              </a:rPr>
              <a:t> a wood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055425" y="2767036"/>
            <a:ext cx="1359043" cy="42883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414468" y="2767036"/>
            <a:ext cx="1357548" cy="42883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772014" y="2767036"/>
            <a:ext cx="1100391" cy="428838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697659" y="3195874"/>
            <a:ext cx="2357767" cy="31607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Cycling along a public </a:t>
            </a:r>
            <a:r>
              <a:rPr lang="en-GB" sz="1000" dirty="0">
                <a:solidFill>
                  <a:srgbClr val="002060"/>
                </a:solidFill>
              </a:rPr>
              <a:t>bridleway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055425" y="3195874"/>
            <a:ext cx="1359043" cy="31607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68" name="Rectangle 31"/>
          <p:cNvSpPr>
            <a:spLocks noChangeArrowheads="1"/>
          </p:cNvSpPr>
          <p:nvPr/>
        </p:nvSpPr>
        <p:spPr bwMode="auto">
          <a:xfrm>
            <a:off x="5414468" y="3195874"/>
            <a:ext cx="1357548" cy="31607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69" name="Rectangle 32"/>
          <p:cNvSpPr>
            <a:spLocks noChangeArrowheads="1"/>
          </p:cNvSpPr>
          <p:nvPr/>
        </p:nvSpPr>
        <p:spPr bwMode="auto">
          <a:xfrm>
            <a:off x="6772014" y="3195874"/>
            <a:ext cx="1100391" cy="31607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71" name="Rectangle 33"/>
          <p:cNvSpPr>
            <a:spLocks noChangeArrowheads="1"/>
          </p:cNvSpPr>
          <p:nvPr/>
        </p:nvSpPr>
        <p:spPr bwMode="auto">
          <a:xfrm>
            <a:off x="1697659" y="3511944"/>
            <a:ext cx="2357767" cy="53843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Being prepared for your countryside visit and letting someone know where you are going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160772" name="Rectangle 34"/>
          <p:cNvSpPr>
            <a:spLocks noChangeArrowheads="1"/>
          </p:cNvSpPr>
          <p:nvPr/>
        </p:nvSpPr>
        <p:spPr bwMode="auto">
          <a:xfrm>
            <a:off x="4055425" y="3511944"/>
            <a:ext cx="1359043" cy="53843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73" name="Rectangle 35"/>
          <p:cNvSpPr>
            <a:spLocks noChangeArrowheads="1"/>
          </p:cNvSpPr>
          <p:nvPr/>
        </p:nvSpPr>
        <p:spPr bwMode="auto">
          <a:xfrm>
            <a:off x="5414468" y="3511944"/>
            <a:ext cx="1357548" cy="53843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74" name="Rectangle 36"/>
          <p:cNvSpPr>
            <a:spLocks noChangeArrowheads="1"/>
          </p:cNvSpPr>
          <p:nvPr/>
        </p:nvSpPr>
        <p:spPr bwMode="auto">
          <a:xfrm>
            <a:off x="6772014" y="3511944"/>
            <a:ext cx="1100391" cy="538430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75" name="Rectangle 37"/>
          <p:cNvSpPr>
            <a:spLocks noChangeArrowheads="1"/>
          </p:cNvSpPr>
          <p:nvPr/>
        </p:nvSpPr>
        <p:spPr bwMode="auto">
          <a:xfrm>
            <a:off x="1697659" y="4050371"/>
            <a:ext cx="2357767" cy="412955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Keeping your dog on a lead across a field with cattle in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160776" name="Rectangle 38"/>
          <p:cNvSpPr>
            <a:spLocks noChangeArrowheads="1"/>
          </p:cNvSpPr>
          <p:nvPr/>
        </p:nvSpPr>
        <p:spPr bwMode="auto">
          <a:xfrm>
            <a:off x="4055425" y="4050371"/>
            <a:ext cx="1359043" cy="412955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77" name="Rectangle 39"/>
          <p:cNvSpPr>
            <a:spLocks noChangeArrowheads="1"/>
          </p:cNvSpPr>
          <p:nvPr/>
        </p:nvSpPr>
        <p:spPr bwMode="auto">
          <a:xfrm>
            <a:off x="5414468" y="4050371"/>
            <a:ext cx="1357548" cy="412955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78" name="Rectangle 40"/>
          <p:cNvSpPr>
            <a:spLocks noChangeArrowheads="1"/>
          </p:cNvSpPr>
          <p:nvPr/>
        </p:nvSpPr>
        <p:spPr bwMode="auto">
          <a:xfrm>
            <a:off x="6772014" y="4050371"/>
            <a:ext cx="1100391" cy="412955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79" name="Rectangle 41"/>
          <p:cNvSpPr>
            <a:spLocks noChangeArrowheads="1"/>
          </p:cNvSpPr>
          <p:nvPr/>
        </p:nvSpPr>
        <p:spPr bwMode="auto">
          <a:xfrm>
            <a:off x="1697659" y="4463325"/>
            <a:ext cx="2357767" cy="304951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Walking anywhere across access land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160780" name="Rectangle 42"/>
          <p:cNvSpPr>
            <a:spLocks noChangeArrowheads="1"/>
          </p:cNvSpPr>
          <p:nvPr/>
        </p:nvSpPr>
        <p:spPr bwMode="auto">
          <a:xfrm>
            <a:off x="4055425" y="4463325"/>
            <a:ext cx="1359043" cy="304951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81" name="Rectangle 43"/>
          <p:cNvSpPr>
            <a:spLocks noChangeArrowheads="1"/>
          </p:cNvSpPr>
          <p:nvPr/>
        </p:nvSpPr>
        <p:spPr bwMode="auto">
          <a:xfrm>
            <a:off x="5414468" y="4463325"/>
            <a:ext cx="1357548" cy="304951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82" name="Rectangle 44"/>
          <p:cNvSpPr>
            <a:spLocks noChangeArrowheads="1"/>
          </p:cNvSpPr>
          <p:nvPr/>
        </p:nvSpPr>
        <p:spPr bwMode="auto">
          <a:xfrm>
            <a:off x="6772014" y="4463325"/>
            <a:ext cx="1100391" cy="304951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83" name="Rectangle 45"/>
          <p:cNvSpPr>
            <a:spLocks noChangeArrowheads="1"/>
          </p:cNvSpPr>
          <p:nvPr/>
        </p:nvSpPr>
        <p:spPr bwMode="auto">
          <a:xfrm>
            <a:off x="1697659" y="4768276"/>
            <a:ext cx="2357767" cy="33195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Clearing up after your dog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160784" name="Rectangle 46"/>
          <p:cNvSpPr>
            <a:spLocks noChangeArrowheads="1"/>
          </p:cNvSpPr>
          <p:nvPr/>
        </p:nvSpPr>
        <p:spPr bwMode="auto">
          <a:xfrm>
            <a:off x="4055425" y="4768276"/>
            <a:ext cx="1359043" cy="33195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85" name="Rectangle 47"/>
          <p:cNvSpPr>
            <a:spLocks noChangeArrowheads="1"/>
          </p:cNvSpPr>
          <p:nvPr/>
        </p:nvSpPr>
        <p:spPr bwMode="auto">
          <a:xfrm>
            <a:off x="5414468" y="4768276"/>
            <a:ext cx="1357548" cy="33195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86" name="Rectangle 48"/>
          <p:cNvSpPr>
            <a:spLocks noChangeArrowheads="1"/>
          </p:cNvSpPr>
          <p:nvPr/>
        </p:nvSpPr>
        <p:spPr bwMode="auto">
          <a:xfrm>
            <a:off x="6772014" y="4768276"/>
            <a:ext cx="1100391" cy="33195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87" name="Rectangle 49"/>
          <p:cNvSpPr>
            <a:spLocks noChangeArrowheads="1"/>
          </p:cNvSpPr>
          <p:nvPr/>
        </p:nvSpPr>
        <p:spPr bwMode="auto">
          <a:xfrm>
            <a:off x="1697659" y="5100229"/>
            <a:ext cx="2357767" cy="293834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Riding a horse along a public footpath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160788" name="Rectangle 50"/>
          <p:cNvSpPr>
            <a:spLocks noChangeArrowheads="1"/>
          </p:cNvSpPr>
          <p:nvPr/>
        </p:nvSpPr>
        <p:spPr bwMode="auto">
          <a:xfrm>
            <a:off x="4055425" y="5100229"/>
            <a:ext cx="1359043" cy="293834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89" name="Rectangle 51"/>
          <p:cNvSpPr>
            <a:spLocks noChangeArrowheads="1"/>
          </p:cNvSpPr>
          <p:nvPr/>
        </p:nvSpPr>
        <p:spPr bwMode="auto">
          <a:xfrm>
            <a:off x="5414468" y="5100229"/>
            <a:ext cx="1357548" cy="293834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90" name="Rectangle 52"/>
          <p:cNvSpPr>
            <a:spLocks noChangeArrowheads="1"/>
          </p:cNvSpPr>
          <p:nvPr/>
        </p:nvSpPr>
        <p:spPr bwMode="auto">
          <a:xfrm>
            <a:off x="6772014" y="5100229"/>
            <a:ext cx="1100391" cy="293834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91" name="Rectangle 53"/>
          <p:cNvSpPr>
            <a:spLocks noChangeArrowheads="1"/>
          </p:cNvSpPr>
          <p:nvPr/>
        </p:nvSpPr>
        <p:spPr bwMode="auto">
          <a:xfrm>
            <a:off x="1697659" y="5394064"/>
            <a:ext cx="2357767" cy="42407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 smtClean="0">
                <a:solidFill>
                  <a:srgbClr val="002060"/>
                </a:solidFill>
              </a:rPr>
              <a:t>Understanding the signs and </a:t>
            </a:r>
            <a:r>
              <a:rPr lang="en-GB" sz="1000" dirty="0">
                <a:solidFill>
                  <a:srgbClr val="002060"/>
                </a:solidFill>
              </a:rPr>
              <a:t>symbols</a:t>
            </a:r>
            <a:r>
              <a:rPr lang="en-GB" sz="1000" dirty="0" smtClean="0">
                <a:solidFill>
                  <a:srgbClr val="002060"/>
                </a:solidFill>
              </a:rPr>
              <a:t> used in the countryside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160792" name="Rectangle 54"/>
          <p:cNvSpPr>
            <a:spLocks noChangeArrowheads="1"/>
          </p:cNvSpPr>
          <p:nvPr/>
        </p:nvSpPr>
        <p:spPr bwMode="auto">
          <a:xfrm>
            <a:off x="4055425" y="5394064"/>
            <a:ext cx="1359043" cy="42407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93" name="Rectangle 55"/>
          <p:cNvSpPr>
            <a:spLocks noChangeArrowheads="1"/>
          </p:cNvSpPr>
          <p:nvPr/>
        </p:nvSpPr>
        <p:spPr bwMode="auto">
          <a:xfrm>
            <a:off x="5414468" y="5394064"/>
            <a:ext cx="1357548" cy="42407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94" name="Rectangle 56"/>
          <p:cNvSpPr>
            <a:spLocks noChangeArrowheads="1"/>
          </p:cNvSpPr>
          <p:nvPr/>
        </p:nvSpPr>
        <p:spPr bwMode="auto">
          <a:xfrm>
            <a:off x="6772014" y="5394064"/>
            <a:ext cx="1100391" cy="42407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95" name="Rectangle 57"/>
          <p:cNvSpPr>
            <a:spLocks noChangeArrowheads="1"/>
          </p:cNvSpPr>
          <p:nvPr/>
        </p:nvSpPr>
        <p:spPr bwMode="auto">
          <a:xfrm>
            <a:off x="1697659" y="5818135"/>
            <a:ext cx="2357767" cy="35101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Parking your car in a field gateway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160796" name="Rectangle 58"/>
          <p:cNvSpPr>
            <a:spLocks noChangeArrowheads="1"/>
          </p:cNvSpPr>
          <p:nvPr/>
        </p:nvSpPr>
        <p:spPr bwMode="auto">
          <a:xfrm>
            <a:off x="4055425" y="5818135"/>
            <a:ext cx="1359043" cy="35101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97" name="Rectangle 59"/>
          <p:cNvSpPr>
            <a:spLocks noChangeArrowheads="1"/>
          </p:cNvSpPr>
          <p:nvPr/>
        </p:nvSpPr>
        <p:spPr bwMode="auto">
          <a:xfrm>
            <a:off x="5414468" y="5818135"/>
            <a:ext cx="1357548" cy="35101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98" name="Rectangle 60"/>
          <p:cNvSpPr>
            <a:spLocks noChangeArrowheads="1"/>
          </p:cNvSpPr>
          <p:nvPr/>
        </p:nvSpPr>
        <p:spPr bwMode="auto">
          <a:xfrm>
            <a:off x="6772014" y="5818135"/>
            <a:ext cx="1100391" cy="351013"/>
          </a:xfrm>
          <a:prstGeom prst="rect">
            <a:avLst/>
          </a:prstGeom>
          <a:solidFill>
            <a:srgbClr val="E8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799" name="Line 61"/>
          <p:cNvSpPr>
            <a:spLocks noChangeShapeType="1"/>
          </p:cNvSpPr>
          <p:nvPr/>
        </p:nvSpPr>
        <p:spPr bwMode="auto">
          <a:xfrm>
            <a:off x="4055425" y="1124744"/>
            <a:ext cx="0" cy="505075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0" name="Line 62"/>
          <p:cNvSpPr>
            <a:spLocks noChangeShapeType="1"/>
          </p:cNvSpPr>
          <p:nvPr/>
        </p:nvSpPr>
        <p:spPr bwMode="auto">
          <a:xfrm>
            <a:off x="5414468" y="1124744"/>
            <a:ext cx="0" cy="505075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1" name="Line 63"/>
          <p:cNvSpPr>
            <a:spLocks noChangeShapeType="1"/>
          </p:cNvSpPr>
          <p:nvPr/>
        </p:nvSpPr>
        <p:spPr bwMode="auto">
          <a:xfrm>
            <a:off x="6772014" y="1124744"/>
            <a:ext cx="0" cy="505075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2" name="Line 64"/>
          <p:cNvSpPr>
            <a:spLocks noChangeShapeType="1"/>
          </p:cNvSpPr>
          <p:nvPr/>
        </p:nvSpPr>
        <p:spPr bwMode="auto">
          <a:xfrm>
            <a:off x="1691680" y="1386813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3" name="Line 65"/>
          <p:cNvSpPr>
            <a:spLocks noChangeShapeType="1"/>
          </p:cNvSpPr>
          <p:nvPr/>
        </p:nvSpPr>
        <p:spPr bwMode="auto">
          <a:xfrm>
            <a:off x="1691680" y="1720353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4" name="Line 66"/>
          <p:cNvSpPr>
            <a:spLocks noChangeShapeType="1"/>
          </p:cNvSpPr>
          <p:nvPr/>
        </p:nvSpPr>
        <p:spPr bwMode="auto">
          <a:xfrm>
            <a:off x="1691680" y="2038010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5" name="Line 67"/>
          <p:cNvSpPr>
            <a:spLocks noChangeShapeType="1"/>
          </p:cNvSpPr>
          <p:nvPr/>
        </p:nvSpPr>
        <p:spPr bwMode="auto">
          <a:xfrm>
            <a:off x="1691680" y="2430317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6" name="Line 68"/>
          <p:cNvSpPr>
            <a:spLocks noChangeShapeType="1"/>
          </p:cNvSpPr>
          <p:nvPr/>
        </p:nvSpPr>
        <p:spPr bwMode="auto">
          <a:xfrm>
            <a:off x="1691680" y="2767034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7" name="Line 69"/>
          <p:cNvSpPr>
            <a:spLocks noChangeShapeType="1"/>
          </p:cNvSpPr>
          <p:nvPr/>
        </p:nvSpPr>
        <p:spPr bwMode="auto">
          <a:xfrm>
            <a:off x="1691680" y="3195872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8" name="Line 70"/>
          <p:cNvSpPr>
            <a:spLocks noChangeShapeType="1"/>
          </p:cNvSpPr>
          <p:nvPr/>
        </p:nvSpPr>
        <p:spPr bwMode="auto">
          <a:xfrm>
            <a:off x="1691680" y="3511941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09" name="Line 71"/>
          <p:cNvSpPr>
            <a:spLocks noChangeShapeType="1"/>
          </p:cNvSpPr>
          <p:nvPr/>
        </p:nvSpPr>
        <p:spPr bwMode="auto">
          <a:xfrm>
            <a:off x="1691680" y="4050371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0" name="Line 72"/>
          <p:cNvSpPr>
            <a:spLocks noChangeShapeType="1"/>
          </p:cNvSpPr>
          <p:nvPr/>
        </p:nvSpPr>
        <p:spPr bwMode="auto">
          <a:xfrm>
            <a:off x="1691680" y="4463325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1" name="Line 73"/>
          <p:cNvSpPr>
            <a:spLocks noChangeShapeType="1"/>
          </p:cNvSpPr>
          <p:nvPr/>
        </p:nvSpPr>
        <p:spPr bwMode="auto">
          <a:xfrm>
            <a:off x="1691680" y="4768276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2" name="Line 74"/>
          <p:cNvSpPr>
            <a:spLocks noChangeShapeType="1"/>
          </p:cNvSpPr>
          <p:nvPr/>
        </p:nvSpPr>
        <p:spPr bwMode="auto">
          <a:xfrm>
            <a:off x="1691680" y="5100229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3" name="Line 75"/>
          <p:cNvSpPr>
            <a:spLocks noChangeShapeType="1"/>
          </p:cNvSpPr>
          <p:nvPr/>
        </p:nvSpPr>
        <p:spPr bwMode="auto">
          <a:xfrm>
            <a:off x="1691680" y="5394062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4" name="Line 76"/>
          <p:cNvSpPr>
            <a:spLocks noChangeShapeType="1"/>
          </p:cNvSpPr>
          <p:nvPr/>
        </p:nvSpPr>
        <p:spPr bwMode="auto">
          <a:xfrm>
            <a:off x="1691680" y="5818135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5" name="Line 77"/>
          <p:cNvSpPr>
            <a:spLocks noChangeShapeType="1"/>
          </p:cNvSpPr>
          <p:nvPr/>
        </p:nvSpPr>
        <p:spPr bwMode="auto">
          <a:xfrm>
            <a:off x="1697659" y="1124744"/>
            <a:ext cx="0" cy="505075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6" name="Line 78"/>
          <p:cNvSpPr>
            <a:spLocks noChangeShapeType="1"/>
          </p:cNvSpPr>
          <p:nvPr/>
        </p:nvSpPr>
        <p:spPr bwMode="auto">
          <a:xfrm>
            <a:off x="7872405" y="1124744"/>
            <a:ext cx="0" cy="505075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7" name="Line 79"/>
          <p:cNvSpPr>
            <a:spLocks noChangeShapeType="1"/>
          </p:cNvSpPr>
          <p:nvPr/>
        </p:nvSpPr>
        <p:spPr bwMode="auto">
          <a:xfrm>
            <a:off x="1691680" y="1131098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8" name="Line 80"/>
          <p:cNvSpPr>
            <a:spLocks noChangeShapeType="1"/>
          </p:cNvSpPr>
          <p:nvPr/>
        </p:nvSpPr>
        <p:spPr bwMode="auto">
          <a:xfrm>
            <a:off x="1691680" y="6169147"/>
            <a:ext cx="618670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819" name="Rectangle 81"/>
          <p:cNvSpPr>
            <a:spLocks noChangeArrowheads="1"/>
          </p:cNvSpPr>
          <p:nvPr/>
        </p:nvSpPr>
        <p:spPr bwMode="auto">
          <a:xfrm>
            <a:off x="1763445" y="1158605"/>
            <a:ext cx="803160" cy="2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</a:rPr>
              <a:t>Description</a:t>
            </a:r>
            <a:endParaRPr lang="en-US" altLang="en-US" dirty="0"/>
          </a:p>
        </p:txBody>
      </p:sp>
      <p:sp>
        <p:nvSpPr>
          <p:cNvPr id="160820" name="Rectangle 82"/>
          <p:cNvSpPr>
            <a:spLocks noChangeArrowheads="1"/>
          </p:cNvSpPr>
          <p:nvPr/>
        </p:nvSpPr>
        <p:spPr bwMode="auto">
          <a:xfrm>
            <a:off x="4549965" y="1177544"/>
            <a:ext cx="374405" cy="2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</a:rPr>
              <a:t>Right</a:t>
            </a:r>
            <a:endParaRPr lang="en-US" altLang="en-US" dirty="0"/>
          </a:p>
        </p:txBody>
      </p:sp>
      <p:sp>
        <p:nvSpPr>
          <p:cNvPr id="160821" name="Rectangle 83"/>
          <p:cNvSpPr>
            <a:spLocks noChangeArrowheads="1"/>
          </p:cNvSpPr>
          <p:nvPr/>
        </p:nvSpPr>
        <p:spPr bwMode="auto">
          <a:xfrm>
            <a:off x="5705862" y="1177544"/>
            <a:ext cx="990360" cy="2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</a:rPr>
              <a:t>Responsibility</a:t>
            </a:r>
            <a:endParaRPr lang="en-US" altLang="en-US" dirty="0"/>
          </a:p>
        </p:txBody>
      </p:sp>
      <p:sp>
        <p:nvSpPr>
          <p:cNvPr id="160822" name="Rectangle 84"/>
          <p:cNvSpPr>
            <a:spLocks noChangeArrowheads="1"/>
          </p:cNvSpPr>
          <p:nvPr/>
        </p:nvSpPr>
        <p:spPr bwMode="auto">
          <a:xfrm>
            <a:off x="7079856" y="1175372"/>
            <a:ext cx="517323" cy="2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</a:rPr>
              <a:t>Neither</a:t>
            </a:r>
            <a:endParaRPr lang="en-US" altLang="en-US" dirty="0"/>
          </a:p>
        </p:txBody>
      </p:sp>
      <p:sp>
        <p:nvSpPr>
          <p:cNvPr id="160829" name="Rectangle 91"/>
          <p:cNvSpPr>
            <a:spLocks noChangeArrowheads="1"/>
          </p:cNvSpPr>
          <p:nvPr/>
        </p:nvSpPr>
        <p:spPr bwMode="auto">
          <a:xfrm>
            <a:off x="4684861" y="1443993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35" name="Rectangle 97"/>
          <p:cNvSpPr>
            <a:spLocks noChangeArrowheads="1"/>
          </p:cNvSpPr>
          <p:nvPr/>
        </p:nvSpPr>
        <p:spPr bwMode="auto">
          <a:xfrm>
            <a:off x="6012506" y="1760062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39" name="Rectangle 101"/>
          <p:cNvSpPr>
            <a:spLocks noChangeArrowheads="1"/>
          </p:cNvSpPr>
          <p:nvPr/>
        </p:nvSpPr>
        <p:spPr bwMode="auto">
          <a:xfrm>
            <a:off x="7269882" y="2114251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45" name="Rectangle 107"/>
          <p:cNvSpPr>
            <a:spLocks noChangeArrowheads="1"/>
          </p:cNvSpPr>
          <p:nvPr/>
        </p:nvSpPr>
        <p:spPr bwMode="auto">
          <a:xfrm>
            <a:off x="6040913" y="2479556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50" name="Rectangle 112"/>
          <p:cNvSpPr>
            <a:spLocks noChangeArrowheads="1"/>
          </p:cNvSpPr>
          <p:nvPr/>
        </p:nvSpPr>
        <p:spPr bwMode="auto">
          <a:xfrm>
            <a:off x="7269882" y="2862334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56" name="Rectangle 118"/>
          <p:cNvSpPr>
            <a:spLocks noChangeArrowheads="1"/>
          </p:cNvSpPr>
          <p:nvPr/>
        </p:nvSpPr>
        <p:spPr bwMode="auto">
          <a:xfrm>
            <a:off x="4681870" y="3235581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71" name="Rectangle 133"/>
          <p:cNvSpPr>
            <a:spLocks noChangeArrowheads="1"/>
          </p:cNvSpPr>
          <p:nvPr/>
        </p:nvSpPr>
        <p:spPr bwMode="auto">
          <a:xfrm>
            <a:off x="6011010" y="3662830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77" name="Rectangle 139"/>
          <p:cNvSpPr>
            <a:spLocks noChangeArrowheads="1"/>
          </p:cNvSpPr>
          <p:nvPr/>
        </p:nvSpPr>
        <p:spPr bwMode="auto">
          <a:xfrm>
            <a:off x="6040913" y="4139316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84" name="Rectangle 146"/>
          <p:cNvSpPr>
            <a:spLocks noChangeArrowheads="1"/>
          </p:cNvSpPr>
          <p:nvPr/>
        </p:nvSpPr>
        <p:spPr bwMode="auto">
          <a:xfrm>
            <a:off x="4711772" y="4496681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90" name="Rectangle 152"/>
          <p:cNvSpPr>
            <a:spLocks noChangeArrowheads="1"/>
          </p:cNvSpPr>
          <p:nvPr/>
        </p:nvSpPr>
        <p:spPr bwMode="auto">
          <a:xfrm>
            <a:off x="6069319" y="4815926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898" name="Rectangle 160"/>
          <p:cNvSpPr>
            <a:spLocks noChangeArrowheads="1"/>
          </p:cNvSpPr>
          <p:nvPr/>
        </p:nvSpPr>
        <p:spPr bwMode="auto">
          <a:xfrm>
            <a:off x="7269882" y="5128820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904" name="Rectangle 166"/>
          <p:cNvSpPr>
            <a:spLocks noChangeArrowheads="1"/>
          </p:cNvSpPr>
          <p:nvPr/>
        </p:nvSpPr>
        <p:spPr bwMode="auto">
          <a:xfrm>
            <a:off x="6069319" y="5487773"/>
            <a:ext cx="221422" cy="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  <p:sp>
        <p:nvSpPr>
          <p:cNvPr id="160912" name="Rectangle 174"/>
          <p:cNvSpPr>
            <a:spLocks noChangeArrowheads="1"/>
          </p:cNvSpPr>
          <p:nvPr/>
        </p:nvSpPr>
        <p:spPr bwMode="auto">
          <a:xfrm>
            <a:off x="7305764" y="5891672"/>
            <a:ext cx="1855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3366"/>
                </a:solidFill>
                <a:latin typeface="Wingdings 2" panose="05020102010507070707" pitchFamily="18" charset="2"/>
              </a:rPr>
              <a:t>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192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29" grpId="0"/>
      <p:bldP spid="160835" grpId="0"/>
      <p:bldP spid="160839" grpId="0"/>
      <p:bldP spid="160845" grpId="0"/>
      <p:bldP spid="160850" grpId="0"/>
      <p:bldP spid="160856" grpId="0"/>
      <p:bldP spid="160871" grpId="0"/>
      <p:bldP spid="160877" grpId="0"/>
      <p:bldP spid="160884" grpId="0"/>
      <p:bldP spid="160890" grpId="0"/>
      <p:bldP spid="160898" grpId="0"/>
      <p:bldP spid="160904" grpId="0"/>
      <p:bldP spid="1609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Look Forward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the completion of the Basic APC syllabus for Expedition</a:t>
            </a:r>
          </a:p>
          <a:p>
            <a:r>
              <a:rPr lang="en-GB" dirty="0" smtClean="0"/>
              <a:t>Next expedition training is 1* - learning how to put together a great expedition team!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418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Finally:</a:t>
            </a:r>
            <a:endParaRPr lang="en-US" dirty="0"/>
          </a:p>
        </p:txBody>
      </p:sp>
      <p:pic>
        <p:nvPicPr>
          <p:cNvPr id="5" name="countryside_code_1min_isd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0175" y="1198563"/>
            <a:ext cx="6348413" cy="490537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38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05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Aims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be able to identify and assess potential risks in order to be able to plan and prepare safe expeditions</a:t>
            </a:r>
          </a:p>
        </p:txBody>
      </p:sp>
    </p:spTree>
    <p:extLst>
      <p:ext uri="{BB962C8B-B14F-4D97-AF65-F5344CB8AC3E}">
        <p14:creationId xmlns:p14="http://schemas.microsoft.com/office/powerpoint/2010/main" val="2686544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Incentive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and carry out expeditions safely</a:t>
            </a:r>
          </a:p>
          <a:p>
            <a:r>
              <a:rPr lang="en-US" dirty="0" smtClean="0"/>
              <a:t>Avoid accidents</a:t>
            </a:r>
          </a:p>
          <a:p>
            <a:r>
              <a:rPr lang="en-US" dirty="0" smtClean="0"/>
              <a:t>Avoid damage</a:t>
            </a:r>
          </a:p>
          <a:p>
            <a:r>
              <a:rPr lang="en-US" dirty="0" smtClean="0"/>
              <a:t>Pass Basic level Expedition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11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Carrying out an expedition – several stages:</a:t>
            </a:r>
          </a:p>
          <a:p>
            <a:pPr lvl="0"/>
            <a:r>
              <a:rPr lang="en-GB" dirty="0"/>
              <a:t>Planning</a:t>
            </a:r>
          </a:p>
          <a:p>
            <a:pPr lvl="0"/>
            <a:r>
              <a:rPr lang="en-GB" dirty="0" smtClean="0"/>
              <a:t>The expedition itself</a:t>
            </a:r>
            <a:endParaRPr lang="en-GB" dirty="0"/>
          </a:p>
          <a:p>
            <a:pPr lvl="0"/>
            <a:r>
              <a:rPr lang="en-GB" dirty="0" smtClean="0"/>
              <a:t>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18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Requires </a:t>
            </a:r>
            <a:r>
              <a:rPr lang="en-GB" dirty="0"/>
              <a:t>knowledge of:</a:t>
            </a:r>
          </a:p>
          <a:p>
            <a:pPr lvl="0"/>
            <a:r>
              <a:rPr lang="en-GB" dirty="0"/>
              <a:t>Countryside Code/Moorland Code</a:t>
            </a:r>
          </a:p>
          <a:p>
            <a:pPr lvl="0"/>
            <a:r>
              <a:rPr lang="en-GB" dirty="0"/>
              <a:t>Team Building</a:t>
            </a:r>
          </a:p>
          <a:p>
            <a:pPr lvl="0"/>
            <a:r>
              <a:rPr lang="en-GB" dirty="0"/>
              <a:t>Expedition Equipment - survival</a:t>
            </a:r>
          </a:p>
          <a:p>
            <a:pPr lvl="0"/>
            <a:r>
              <a:rPr lang="en-GB" dirty="0"/>
              <a:t>Load Carrying</a:t>
            </a:r>
          </a:p>
          <a:p>
            <a:pPr lvl="0"/>
            <a:r>
              <a:rPr lang="en-GB" dirty="0"/>
              <a:t>Camp Site</a:t>
            </a:r>
          </a:p>
          <a:p>
            <a:pPr lvl="0"/>
            <a:r>
              <a:rPr lang="en-GB" dirty="0"/>
              <a:t>Food/Cooking</a:t>
            </a:r>
          </a:p>
          <a:p>
            <a:pPr lvl="0"/>
            <a:r>
              <a:rPr lang="en-GB" dirty="0" smtClean="0"/>
              <a:t>Debrief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001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Also need elements of:</a:t>
            </a:r>
            <a:endParaRPr lang="en-GB" dirty="0"/>
          </a:p>
          <a:p>
            <a:pPr lvl="0"/>
            <a:r>
              <a:rPr lang="en-GB" dirty="0"/>
              <a:t>Navigation</a:t>
            </a:r>
          </a:p>
          <a:p>
            <a:pPr lvl="0"/>
            <a:r>
              <a:rPr lang="en-GB" dirty="0"/>
              <a:t>First aid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Today we </a:t>
            </a:r>
            <a:r>
              <a:rPr lang="en-GB" dirty="0"/>
              <a:t>will look at the Countryside </a:t>
            </a:r>
            <a:r>
              <a:rPr lang="en-GB" dirty="0" smtClean="0"/>
              <a:t>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52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Countryside Code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b="1" dirty="0"/>
              <a:t>Be safe – plan ahead and follow any signs</a:t>
            </a:r>
            <a:endParaRPr lang="en-GB" sz="2100" dirty="0"/>
          </a:p>
          <a:p>
            <a:r>
              <a:rPr lang="en-GB" sz="2100" b="1" dirty="0"/>
              <a:t>Leave gates and property as you find them</a:t>
            </a:r>
            <a:endParaRPr lang="en-GB" sz="2100" dirty="0"/>
          </a:p>
          <a:p>
            <a:r>
              <a:rPr lang="en-GB" sz="2100" b="1" dirty="0"/>
              <a:t>Protect plants and animals and take your litter home</a:t>
            </a:r>
            <a:endParaRPr lang="en-GB" sz="2100" dirty="0"/>
          </a:p>
          <a:p>
            <a:r>
              <a:rPr lang="en-GB" sz="2100" b="1" dirty="0"/>
              <a:t>Keep dogs under close control</a:t>
            </a:r>
            <a:endParaRPr lang="en-GB" sz="2100" dirty="0"/>
          </a:p>
          <a:p>
            <a:r>
              <a:rPr lang="en-GB" sz="2100" b="1" dirty="0"/>
              <a:t>Consider other people</a:t>
            </a:r>
            <a:endParaRPr lang="en-GB" sz="2100" dirty="0"/>
          </a:p>
          <a:p>
            <a:r>
              <a:rPr lang="en-GB" sz="2100" b="1" dirty="0"/>
              <a:t>Prevent uncontrolled moorland fires (Moorland Code)</a:t>
            </a:r>
            <a:endParaRPr lang="en-GB" sz="21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3624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Countryside Code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b="1" dirty="0"/>
              <a:t>Be safe – plan ahead and follow any signs</a:t>
            </a:r>
            <a:endParaRPr lang="en-GB" sz="2100" dirty="0"/>
          </a:p>
          <a:p>
            <a:pPr lvl="1"/>
            <a:r>
              <a:rPr lang="en-GB" dirty="0" smtClean="0"/>
              <a:t>Weather forecast</a:t>
            </a:r>
          </a:p>
          <a:p>
            <a:pPr lvl="1"/>
            <a:r>
              <a:rPr lang="en-GB" dirty="0" smtClean="0"/>
              <a:t>Ground conditions – slippery/rocky</a:t>
            </a:r>
          </a:p>
          <a:p>
            <a:pPr lvl="1"/>
            <a:r>
              <a:rPr lang="en-GB" dirty="0" smtClean="0"/>
              <a:t>Up to date maps and guidebooks</a:t>
            </a:r>
          </a:p>
          <a:p>
            <a:pPr lvl="1"/>
            <a:r>
              <a:rPr lang="en-GB" dirty="0" smtClean="0"/>
              <a:t>The right equipment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9866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">
  <a:themeElements>
    <a:clrScheme name="worlds 15">
      <a:dk1>
        <a:srgbClr val="003366"/>
      </a:dk1>
      <a:lt1>
        <a:srgbClr val="FFFFFF"/>
      </a:lt1>
      <a:dk2>
        <a:srgbClr val="000099"/>
      </a:dk2>
      <a:lt2>
        <a:srgbClr val="FFFF99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worl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worl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3">
        <a:dk1>
          <a:srgbClr val="003366"/>
        </a:dk1>
        <a:lt1>
          <a:srgbClr val="FFCC99"/>
        </a:lt1>
        <a:dk2>
          <a:srgbClr val="9999FF"/>
        </a:dk2>
        <a:lt2>
          <a:srgbClr val="FFCC99"/>
        </a:lt2>
        <a:accent1>
          <a:srgbClr val="3366CC"/>
        </a:accent1>
        <a:accent2>
          <a:srgbClr val="00B000"/>
        </a:accent2>
        <a:accent3>
          <a:srgbClr val="CACAFF"/>
        </a:accent3>
        <a:accent4>
          <a:srgbClr val="DAAE82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4">
        <a:dk1>
          <a:srgbClr val="003399"/>
        </a:dk1>
        <a:lt1>
          <a:srgbClr val="9999FF"/>
        </a:lt1>
        <a:dk2>
          <a:srgbClr val="003399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CACAFF"/>
        </a:accent3>
        <a:accent4>
          <a:srgbClr val="002A82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s 15">
        <a:dk1>
          <a:srgbClr val="003366"/>
        </a:dk1>
        <a:lt1>
          <a:srgbClr val="FFFFFF"/>
        </a:lt1>
        <a:dk2>
          <a:srgbClr val="000099"/>
        </a:dk2>
        <a:lt2>
          <a:srgbClr val="FFFF99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s 16">
        <a:dk1>
          <a:srgbClr val="003366"/>
        </a:dk1>
        <a:lt1>
          <a:srgbClr val="FFFFFF"/>
        </a:lt1>
        <a:dk2>
          <a:srgbClr val="0066CC"/>
        </a:dk2>
        <a:lt2>
          <a:srgbClr val="FFFF99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16488</TotalTime>
  <Words>744</Words>
  <Application>Microsoft Office PowerPoint</Application>
  <PresentationFormat>On-screen Show (4:3)</PresentationFormat>
  <Paragraphs>152</Paragraphs>
  <Slides>29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</vt:lpstr>
      <vt:lpstr>Times New Roman</vt:lpstr>
      <vt:lpstr>Wingdings 2</vt:lpstr>
      <vt:lpstr>CIS</vt:lpstr>
      <vt:lpstr>Introduction to Expedition and The Countryside Code</vt:lpstr>
      <vt:lpstr>Revision</vt:lpstr>
      <vt:lpstr>Aims</vt:lpstr>
      <vt:lpstr>Incentive</vt:lpstr>
      <vt:lpstr>Scope</vt:lpstr>
      <vt:lpstr>Scope</vt:lpstr>
      <vt:lpstr>Scope</vt:lpstr>
      <vt:lpstr>The Countryside Code</vt:lpstr>
      <vt:lpstr>The Countryside Code</vt:lpstr>
      <vt:lpstr>The Countryside Code</vt:lpstr>
      <vt:lpstr>The Countryside Code</vt:lpstr>
      <vt:lpstr>The Countryside Code</vt:lpstr>
      <vt:lpstr>The Countryside Code</vt:lpstr>
      <vt:lpstr>The Countryside Code</vt:lpstr>
      <vt:lpstr>The Countryside Code</vt:lpstr>
      <vt:lpstr>PowerPoint Presentation</vt:lpstr>
      <vt:lpstr>Virtual Expedition</vt:lpstr>
      <vt:lpstr>Virtual Expedition</vt:lpstr>
      <vt:lpstr>Virtual Expedition</vt:lpstr>
      <vt:lpstr>Virtual Expedition</vt:lpstr>
      <vt:lpstr>Virtual Expedition</vt:lpstr>
      <vt:lpstr>Virtual Expedition</vt:lpstr>
      <vt:lpstr>Virtual Expedition</vt:lpstr>
      <vt:lpstr>Summary</vt:lpstr>
      <vt:lpstr>PowerPoint Presentation</vt:lpstr>
      <vt:lpstr>Final Confirmation</vt:lpstr>
      <vt:lpstr>Look Forward</vt:lpstr>
      <vt:lpstr>And Finally:</vt:lpstr>
      <vt:lpstr>PowerPoint Presentation</vt:lpstr>
    </vt:vector>
  </TitlesOfParts>
  <Manager/>
  <Company>HWACF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 B-1</dc:title>
  <dc:subject>Introduction and Countryside Code</dc:subject>
  <dc:creator>PKFrancis</dc:creator>
  <cp:keywords/>
  <dc:description/>
  <cp:lastModifiedBy>Peter Francis</cp:lastModifiedBy>
  <cp:revision>399</cp:revision>
  <dcterms:created xsi:type="dcterms:W3CDTF">2004-08-04T13:03:16Z</dcterms:created>
  <dcterms:modified xsi:type="dcterms:W3CDTF">2019-02-05T10:52:11Z</dcterms:modified>
  <cp:category/>
</cp:coreProperties>
</file>