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34"/>
  </p:notes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1pPr>
    <a:lvl2pPr marL="0" marR="0" indent="2286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2pPr>
    <a:lvl3pPr marL="0" marR="0" indent="4572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3pPr>
    <a:lvl4pPr marL="0" marR="0" indent="6858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4pPr>
    <a:lvl5pPr marL="0" marR="0" indent="9144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5pPr>
    <a:lvl6pPr marL="0" marR="0" indent="11430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6pPr>
    <a:lvl7pPr marL="0" marR="0" indent="13716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7pPr>
    <a:lvl8pPr marL="0" marR="0" indent="16002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8pPr>
    <a:lvl9pPr marL="0" marR="0" indent="182880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Ref idx="minor">
          <a:srgbClr val="7B867F">
            <a:alpha val="92000"/>
          </a:srgbClr>
        </a:fontRef>
        <a:srgbClr val="7B867F">
          <a:alpha val="92000"/>
        </a:srgbClr>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127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127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firstCol>
    <a:lastRow>
      <a:tcTxStyle b="on" i="off">
        <a:fontRef idx="minor">
          <a:srgbClr val="7B867F">
            <a:alpha val="92000"/>
          </a:srgbClr>
        </a:fontRef>
        <a:srgbClr val="7B867F">
          <a:alpha val="92000"/>
        </a:srgbClr>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254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lastRow>
    <a:firstRow>
      <a:tcTxStyle b="on" i="off">
        <a:fontRef idx="minor">
          <a:srgbClr val="F5F5EA"/>
        </a:fontRef>
        <a:srgbClr val="F5F5EA"/>
      </a:tcTxStyle>
      <a:tcStyle>
        <a:tcBdr>
          <a:left>
            <a:ln w="12700" cap="flat">
              <a:solidFill>
                <a:srgbClr val="79A0AF">
                  <a:alpha val="50000"/>
                </a:srgbClr>
              </a:solidFill>
              <a:prstDash val="solid"/>
              <a:miter lim="400000"/>
            </a:ln>
          </a:left>
          <a:right>
            <a:ln w="12700" cap="flat">
              <a:solidFill>
                <a:srgbClr val="79A0AF">
                  <a:alpha val="50000"/>
                </a:srgbClr>
              </a:solidFill>
              <a:prstDash val="solid"/>
              <a:miter lim="400000"/>
            </a:ln>
          </a:right>
          <a:top>
            <a:ln w="12700" cap="flat">
              <a:solidFill>
                <a:srgbClr val="79A0AF">
                  <a:alpha val="50000"/>
                </a:srgbClr>
              </a:solidFill>
              <a:prstDash val="solid"/>
              <a:miter lim="400000"/>
            </a:ln>
          </a:top>
          <a:bottom>
            <a:ln w="12700" cap="flat">
              <a:solidFill>
                <a:srgbClr val="79A0AF">
                  <a:alpha val="50000"/>
                </a:srgbClr>
              </a:solidFill>
              <a:prstDash val="solid"/>
              <a:miter lim="400000"/>
            </a:ln>
          </a:bottom>
          <a:insideH>
            <a:ln w="12700" cap="flat">
              <a:solidFill>
                <a:srgbClr val="79A0AF">
                  <a:alpha val="50000"/>
                </a:srgbClr>
              </a:solidFill>
              <a:prstDash val="solid"/>
              <a:miter lim="400000"/>
            </a:ln>
          </a:insideH>
          <a:insideV>
            <a:ln w="12700" cap="flat">
              <a:solidFill>
                <a:srgbClr val="79A0AF">
                  <a:alpha val="50000"/>
                </a:srgbClr>
              </a:solidFill>
              <a:prstDash val="solid"/>
              <a:miter lim="400000"/>
            </a:ln>
          </a:insideV>
        </a:tcBdr>
        <a:fill>
          <a:noFill/>
        </a:fill>
      </a:tcStyle>
    </a:firstRow>
  </a:tblStyle>
  <a:tblStyle styleId="{C7B018BB-80A7-4F77-B60F-C8B233D01FF8}" styleName="">
    <a:tblBg/>
    <a:wholeTbl>
      <a:tcTxStyle b="on" i="off">
        <a:fontRef idx="minor">
          <a:srgbClr val="7B867F">
            <a:alpha val="92000"/>
          </a:srgbClr>
        </a:fontRef>
        <a:srgbClr val="7B867F">
          <a:alpha val="92000"/>
        </a:srgbClr>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firstCol>
    <a:lastRow>
      <a:tcTxStyle b="on" i="off">
        <a:fontRef idx="minor">
          <a:srgbClr val="F5F5EA"/>
        </a:fontRef>
        <a:srgbClr val="F5F5EA"/>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lastRow>
    <a:firstRow>
      <a:tcTxStyle b="on" i="off">
        <a:fontRef idx="minor">
          <a:srgbClr val="F5F5EA"/>
        </a:fontRef>
        <a:srgbClr val="F5F5EA"/>
      </a:tcTxStyle>
      <a:tcStyle>
        <a:tcBdr>
          <a:left>
            <a:ln w="12700" cap="flat">
              <a:solidFill>
                <a:srgbClr val="686763">
                  <a:alpha val="70000"/>
                </a:srgbClr>
              </a:solidFill>
              <a:prstDash val="solid"/>
              <a:miter lim="400000"/>
            </a:ln>
          </a:left>
          <a:right>
            <a:ln w="12700" cap="flat">
              <a:solidFill>
                <a:srgbClr val="686763">
                  <a:alpha val="70000"/>
                </a:srgbClr>
              </a:solidFill>
              <a:prstDash val="solid"/>
              <a:miter lim="400000"/>
            </a:ln>
          </a:right>
          <a:top>
            <a:ln w="12700" cap="flat">
              <a:solidFill>
                <a:srgbClr val="686763">
                  <a:alpha val="70000"/>
                </a:srgbClr>
              </a:solidFill>
              <a:prstDash val="solid"/>
              <a:miter lim="400000"/>
            </a:ln>
          </a:top>
          <a:bottom>
            <a:ln w="12700" cap="flat">
              <a:solidFill>
                <a:srgbClr val="686763">
                  <a:alpha val="70000"/>
                </a:srgbClr>
              </a:solidFill>
              <a:prstDash val="solid"/>
              <a:miter lim="400000"/>
            </a:ln>
          </a:bottom>
          <a:insideH>
            <a:ln w="12700" cap="flat">
              <a:solidFill>
                <a:srgbClr val="686763">
                  <a:alpha val="70000"/>
                </a:srgbClr>
              </a:solidFill>
              <a:prstDash val="solid"/>
              <a:miter lim="400000"/>
            </a:ln>
          </a:insideH>
          <a:insideV>
            <a:ln w="12700" cap="flat">
              <a:solidFill>
                <a:srgbClr val="686763">
                  <a:alpha val="70000"/>
                </a:srgbClr>
              </a:solidFill>
              <a:prstDash val="solid"/>
              <a:miter lim="400000"/>
            </a:ln>
          </a:insideV>
        </a:tcBdr>
        <a:fill>
          <a:noFill/>
        </a:fill>
      </a:tcStyle>
    </a:firstRow>
  </a:tblStyle>
  <a:tblStyle styleId="{EEE7283C-3CF3-47DC-8721-378D4A62B228}" styleName="">
    <a:tblBg/>
    <a:wholeTbl>
      <a:tcTxStyle b="off" i="off">
        <a:fontRef idx="minor">
          <a:srgbClr val="546056"/>
        </a:fontRef>
        <a:srgbClr val="546056"/>
      </a:tcTxStyle>
      <a:tcStyle>
        <a:tcBdr>
          <a:left>
            <a:ln w="12700" cap="flat">
              <a:solidFill>
                <a:srgbClr val="B59660"/>
              </a:solidFill>
              <a:prstDash val="solid"/>
              <a:miter lim="400000"/>
            </a:ln>
          </a:left>
          <a:right>
            <a:ln w="12700" cap="flat">
              <a:solidFill>
                <a:srgbClr val="B59660"/>
              </a:solidFill>
              <a:prstDash val="solid"/>
              <a:miter lim="400000"/>
            </a:ln>
          </a:right>
          <a:top>
            <a:ln w="12700" cap="flat">
              <a:solidFill>
                <a:srgbClr val="B59660"/>
              </a:solidFill>
              <a:prstDash val="solid"/>
              <a:miter lim="400000"/>
            </a:ln>
          </a:top>
          <a:bottom>
            <a:ln w="12700" cap="flat">
              <a:solidFill>
                <a:srgbClr val="B59660"/>
              </a:solidFill>
              <a:prstDash val="solid"/>
              <a:miter lim="400000"/>
            </a:ln>
          </a:bottom>
          <a:insideH>
            <a:ln w="12700" cap="flat">
              <a:solidFill>
                <a:srgbClr val="B59660"/>
              </a:solidFill>
              <a:prstDash val="solid"/>
              <a:miter lim="400000"/>
            </a:ln>
          </a:insideH>
          <a:insideV>
            <a:ln w="12700" cap="flat">
              <a:solidFill>
                <a:srgbClr val="B59660"/>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546056"/>
        </a:fontRef>
        <a:srgbClr val="546056"/>
      </a:tcTxStyle>
      <a:tcStyle>
        <a:tcBdr>
          <a:left>
            <a:ln w="12700" cap="flat">
              <a:noFill/>
              <a:miter lim="400000"/>
            </a:ln>
          </a:left>
          <a:right>
            <a:ln w="12700" cap="flat">
              <a:noFill/>
              <a:miter lim="400000"/>
            </a:ln>
          </a:right>
          <a:top>
            <a:ln w="25400" cap="flat">
              <a:solidFill>
                <a:srgbClr val="B5966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n" i="off">
        <a:fontRef idx="minor">
          <a:srgbClr val="F5F5EA"/>
        </a:fontRef>
        <a:srgbClr val="F5F5E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F821DB8-F4EB-4A41-A1BA-3FCAFE7338EE}" styleName="">
    <a:tblBg/>
    <a:wholeTbl>
      <a:tcTxStyle b="on" i="off">
        <a:fontRef idx="minor">
          <a:srgbClr val="7B867F">
            <a:alpha val="92000"/>
          </a:srgbClr>
        </a:fontRef>
        <a:srgbClr val="7B867F">
          <a:alpha val="92000"/>
        </a:srgbClr>
      </a:tcTxStyle>
      <a:tcStyle>
        <a:tcBdr>
          <a:left>
            <a:ln w="12700" cap="flat">
              <a:noFill/>
              <a:miter lim="400000"/>
            </a:ln>
          </a:left>
          <a:right>
            <a:ln w="12700" cap="flat">
              <a:noFill/>
              <a:miter lim="400000"/>
            </a:ln>
          </a:right>
          <a:top>
            <a:ln w="12700" cap="flat">
              <a:solidFill>
                <a:srgbClr val="070707">
                  <a:alpha val="50000"/>
                </a:srgbClr>
              </a:solidFill>
              <a:prstDash val="solid"/>
              <a:miter lim="400000"/>
            </a:ln>
          </a:top>
          <a:bottom>
            <a:ln w="12700" cap="flat">
              <a:solidFill>
                <a:srgbClr val="070707">
                  <a:alpha val="50000"/>
                </a:srgbClr>
              </a:solidFill>
              <a:prstDash val="solid"/>
              <a:miter lim="400000"/>
            </a:ln>
          </a:bottom>
          <a:insideH>
            <a:ln w="12700" cap="flat">
              <a:solidFill>
                <a:srgbClr val="070707">
                  <a:alpha val="50000"/>
                </a:srgbClr>
              </a:solidFill>
              <a:prstDash val="solid"/>
              <a:miter lim="400000"/>
            </a:ln>
          </a:insideH>
          <a:insideV>
            <a:ln w="12700" cap="flat">
              <a:noFill/>
              <a:miter lim="400000"/>
            </a:ln>
          </a:insideV>
        </a:tcBdr>
        <a:fill>
          <a:noFill/>
        </a:fill>
      </a:tcStyle>
    </a:wholeTbl>
    <a:band2H>
      <a:tcTxStyle/>
      <a:tcStyle>
        <a:tcBdr/>
        <a:fill>
          <a:solidFill>
            <a:srgbClr val="BFC0B3">
              <a:alpha val="30000"/>
            </a:srgbClr>
          </a:solidFill>
        </a:fill>
      </a:tcStyle>
    </a:band2H>
    <a:firstCol>
      <a:tcTxStyle b="on" i="off">
        <a:fontRef idx="minor">
          <a:srgbClr val="F5F5EA"/>
        </a:fontRef>
        <a:srgbClr val="F5F5EA"/>
      </a:tcTxStyle>
      <a:tcStyle>
        <a:tcBdr>
          <a:left>
            <a:ln w="12700" cap="flat">
              <a:solidFill>
                <a:srgbClr val="070707">
                  <a:alpha val="50000"/>
                </a:srgbClr>
              </a:solidFill>
              <a:prstDash val="solid"/>
              <a:miter lim="400000"/>
            </a:ln>
          </a:left>
          <a:right>
            <a:ln w="25400" cap="flat">
              <a:solidFill>
                <a:srgbClr val="070707">
                  <a:alpha val="50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070707">
                  <a:alpha val="50000"/>
                </a:srgbClr>
              </a:solidFill>
              <a:prstDash val="solid"/>
              <a:miter lim="400000"/>
            </a:ln>
          </a:insideV>
        </a:tcBdr>
        <a:fill>
          <a:solidFill>
            <a:srgbClr val="8F8E8A">
              <a:alpha val="80000"/>
            </a:srgbClr>
          </a:solidFill>
        </a:fill>
      </a:tcStyle>
    </a:firstCol>
    <a:lastRow>
      <a:tcTxStyle b="on" i="off">
        <a:fontRef idx="minor">
          <a:srgbClr val="F5F5EA"/>
        </a:fontRef>
        <a:srgbClr val="F5F5EA"/>
      </a:tcTxStyle>
      <a:tcStyle>
        <a:tcBdr>
          <a:left>
            <a:ln w="12700" cap="flat">
              <a:noFill/>
              <a:miter lim="400000"/>
            </a:ln>
          </a:left>
          <a:right>
            <a:ln w="12700" cap="flat">
              <a:noFill/>
              <a:miter lim="400000"/>
            </a:ln>
          </a:right>
          <a:top>
            <a:ln w="25400" cap="flat">
              <a:solidFill>
                <a:srgbClr val="070707">
                  <a:alpha val="50000"/>
                </a:srgbClr>
              </a:solidFill>
              <a:prstDash val="solid"/>
              <a:miter lim="400000"/>
            </a:ln>
          </a:top>
          <a:bottom>
            <a:ln w="12700" cap="flat">
              <a:solidFill>
                <a:srgbClr val="070707">
                  <a:alpha val="50000"/>
                </a:srgbClr>
              </a:solidFill>
              <a:prstDash val="solid"/>
              <a:miter lim="400000"/>
            </a:ln>
          </a:bottom>
          <a:insideH>
            <a:ln w="12700" cap="flat">
              <a:solidFill>
                <a:srgbClr val="070707">
                  <a:alpha val="50000"/>
                </a:srgbClr>
              </a:solidFill>
              <a:prstDash val="solid"/>
              <a:miter lim="400000"/>
            </a:ln>
          </a:insideH>
          <a:insideV>
            <a:ln w="12700" cap="flat">
              <a:noFill/>
              <a:miter lim="400000"/>
            </a:ln>
          </a:insideV>
        </a:tcBdr>
        <a:fill>
          <a:solidFill>
            <a:schemeClr val="accent2">
              <a:alpha val="90000"/>
            </a:schemeClr>
          </a:solidFill>
        </a:fill>
      </a:tcStyle>
    </a:lastRow>
    <a:firstRow>
      <a:tcTxStyle b="on" i="off">
        <a:fontRef idx="minor">
          <a:srgbClr val="F5F5EA"/>
        </a:fontRef>
        <a:srgbClr val="F5F5EA"/>
      </a:tcTxStyle>
      <a:tcStyle>
        <a:tcBdr>
          <a:left>
            <a:ln w="12700" cap="flat">
              <a:noFill/>
              <a:miter lim="400000"/>
            </a:ln>
          </a:left>
          <a:right>
            <a:ln w="12700" cap="flat">
              <a:noFill/>
              <a:miter lim="400000"/>
            </a:ln>
          </a:right>
          <a:top>
            <a:ln w="12700" cap="flat">
              <a:solidFill>
                <a:srgbClr val="070707">
                  <a:alpha val="50000"/>
                </a:srgbClr>
              </a:solidFill>
              <a:prstDash val="solid"/>
              <a:miter lim="400000"/>
            </a:ln>
          </a:top>
          <a:bottom>
            <a:ln w="25400" cap="flat">
              <a:solidFill>
                <a:srgbClr val="070707">
                  <a:alpha val="50000"/>
                </a:srgbClr>
              </a:solidFill>
              <a:prstDash val="solid"/>
              <a:miter lim="400000"/>
            </a:ln>
          </a:bottom>
          <a:insideH>
            <a:ln w="12700" cap="flat">
              <a:solidFill>
                <a:srgbClr val="070707">
                  <a:alpha val="50000"/>
                </a:srgbClr>
              </a:solidFill>
              <a:prstDash val="solid"/>
              <a:miter lim="400000"/>
            </a:ln>
          </a:insideH>
          <a:insideV>
            <a:ln w="12700" cap="flat">
              <a:noFill/>
              <a:miter lim="400000"/>
            </a:ln>
          </a:insideV>
        </a:tcBdr>
        <a:fill>
          <a:solidFill>
            <a:schemeClr val="accent2">
              <a:alpha val="90000"/>
            </a:schemeClr>
          </a:solidFill>
        </a:fill>
      </a:tcStyle>
    </a:firstRow>
  </a:tblStyle>
  <a:tblStyle styleId="{33BA23B1-9221-436E-865A-0063620EA4FD}" styleName="">
    <a:tblBg/>
    <a:wholeTbl>
      <a:tcTxStyle b="off" i="off">
        <a:fontRef idx="minor">
          <a:srgbClr val="546056"/>
        </a:fontRef>
        <a:srgbClr val="546056"/>
      </a:tcTxStyle>
      <a:tcStyle>
        <a:tcBdr>
          <a:left>
            <a:ln w="12700" cap="flat">
              <a:solidFill>
                <a:srgbClr val="474E49">
                  <a:alpha val="92000"/>
                </a:srgbClr>
              </a:solidFill>
              <a:prstDash val="solid"/>
              <a:miter lim="400000"/>
            </a:ln>
          </a:left>
          <a:right>
            <a:ln w="12700" cap="flat">
              <a:solidFill>
                <a:srgbClr val="474E49">
                  <a:alpha val="92000"/>
                </a:srgbClr>
              </a:solidFill>
              <a:prstDash val="solid"/>
              <a:miter lim="400000"/>
            </a:ln>
          </a:right>
          <a:top>
            <a:ln w="12700" cap="flat">
              <a:solidFill>
                <a:srgbClr val="474E49">
                  <a:alpha val="92000"/>
                </a:srgbClr>
              </a:solidFill>
              <a:prstDash val="solid"/>
              <a:miter lim="400000"/>
            </a:ln>
          </a:top>
          <a:bottom>
            <a:ln w="12700" cap="flat">
              <a:solidFill>
                <a:srgbClr val="474E49">
                  <a:alpha val="92000"/>
                </a:srgbClr>
              </a:solidFill>
              <a:prstDash val="solid"/>
              <a:miter lim="400000"/>
            </a:ln>
          </a:bottom>
          <a:insideH>
            <a:ln w="12700" cap="flat">
              <a:solidFill>
                <a:srgbClr val="474E49">
                  <a:alpha val="92000"/>
                </a:srgbClr>
              </a:solidFill>
              <a:prstDash val="solid"/>
              <a:miter lim="400000"/>
            </a:ln>
          </a:insideH>
          <a:insideV>
            <a:ln w="12700" cap="flat">
              <a:solidFill>
                <a:srgbClr val="474E49">
                  <a:alpha val="92000"/>
                </a:srgbClr>
              </a:solidFill>
              <a:prstDash val="solid"/>
              <a:miter lim="400000"/>
            </a:ln>
          </a:insideV>
        </a:tcBdr>
        <a:fill>
          <a:noFill/>
        </a:fill>
      </a:tcStyle>
    </a:wholeTbl>
    <a:band2H>
      <a:tcTxStyle/>
      <a:tcStyle>
        <a:tcBdr/>
        <a:fill>
          <a:solidFill>
            <a:srgbClr val="BFC0B3">
              <a:alpha val="30000"/>
            </a:srgbClr>
          </a:solidFill>
        </a:fill>
      </a:tcStyle>
    </a:band2H>
    <a:firstCol>
      <a:tcTxStyle b="on" i="off">
        <a:fontRef idx="minor">
          <a:srgbClr val="546056"/>
        </a:fontRef>
        <a:srgbClr val="546056"/>
      </a:tcTxStyle>
      <a:tcStyle>
        <a:tcBdr>
          <a:left>
            <a:ln w="12700" cap="flat">
              <a:solidFill>
                <a:srgbClr val="474E49">
                  <a:alpha val="92000"/>
                </a:srgbClr>
              </a:solidFill>
              <a:prstDash val="solid"/>
              <a:miter lim="400000"/>
            </a:ln>
          </a:left>
          <a:right>
            <a:ln w="12700" cap="flat">
              <a:solidFill>
                <a:srgbClr val="474E49">
                  <a:alpha val="92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C6E72">
              <a:alpha val="11000"/>
            </a:srgbClr>
          </a:solidFill>
        </a:fill>
      </a:tcStyle>
    </a:firstCol>
    <a:lastRow>
      <a:tcTxStyle b="on" i="off">
        <a:fontRef idx="minor">
          <a:srgbClr val="546056"/>
        </a:fontRef>
        <a:srgbClr val="546056"/>
      </a:tcTxStyle>
      <a:tcStyle>
        <a:tcBdr>
          <a:left>
            <a:ln w="12700" cap="flat">
              <a:noFill/>
              <a:miter lim="400000"/>
            </a:ln>
          </a:left>
          <a:right>
            <a:ln w="12700" cap="flat">
              <a:noFill/>
              <a:miter lim="400000"/>
            </a:ln>
          </a:right>
          <a:top>
            <a:ln w="12700" cap="flat">
              <a:solidFill>
                <a:srgbClr val="474E49">
                  <a:alpha val="92000"/>
                </a:srgbClr>
              </a:solidFill>
              <a:prstDash val="solid"/>
              <a:miter lim="400000"/>
            </a:ln>
          </a:top>
          <a:bottom>
            <a:ln w="12700" cap="flat">
              <a:solidFill>
                <a:srgbClr val="474E49">
                  <a:alpha val="92000"/>
                </a:srgbClr>
              </a:solidFill>
              <a:prstDash val="solid"/>
              <a:miter lim="400000"/>
            </a:ln>
          </a:bottom>
          <a:insideH>
            <a:ln w="12700" cap="flat">
              <a:noFill/>
              <a:miter lim="400000"/>
            </a:ln>
          </a:insideH>
          <a:insideV>
            <a:ln w="12700" cap="flat">
              <a:noFill/>
              <a:miter lim="400000"/>
            </a:ln>
          </a:insideV>
        </a:tcBdr>
        <a:fill>
          <a:no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solidFill>
                <a:srgbClr val="474E49">
                  <a:alpha val="92000"/>
                </a:srgbClr>
              </a:solidFill>
              <a:prstDash val="solid"/>
              <a:miter lim="400000"/>
            </a:ln>
          </a:top>
          <a:bottom>
            <a:ln w="12700" cap="flat">
              <a:solidFill>
                <a:srgbClr val="474E49">
                  <a:alpha val="92000"/>
                </a:srgbClr>
              </a:solidFill>
              <a:prstDash val="solid"/>
              <a:miter lim="400000"/>
            </a:ln>
          </a:bottom>
          <a:insideH>
            <a:ln w="12700" cap="flat">
              <a:noFill/>
              <a:miter lim="400000"/>
            </a:ln>
          </a:insideH>
          <a:insideV>
            <a:ln w="12700" cap="flat">
              <a:noFill/>
              <a:miter lim="400000"/>
            </a:ln>
          </a:insideV>
        </a:tcBdr>
        <a:fill>
          <a:solidFill>
            <a:srgbClr val="6C6E72">
              <a:alpha val="80000"/>
            </a:srgbClr>
          </a:solidFill>
        </a:fill>
      </a:tcStyle>
    </a:firstRow>
  </a:tblStyle>
  <a:tblStyle styleId="{2708684C-4D16-4618-839F-0558EEFCDFE6}" styleName="">
    <a:tblBg/>
    <a:wholeTbl>
      <a:tcTxStyle b="off" i="off">
        <a:fontRef idx="minor">
          <a:srgbClr val="546056"/>
        </a:fontRef>
        <a:srgbClr val="546056"/>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BFC0B3">
              <a:alpha val="30000"/>
            </a:srgbClr>
          </a:solidFill>
        </a:fill>
      </a:tcStyle>
    </a:band2H>
    <a:firstCol>
      <a:tcTxStyle b="on" i="off">
        <a:fontRef idx="minor">
          <a:srgbClr val="546056"/>
        </a:fontRef>
        <a:srgbClr val="546056"/>
      </a:tcTxStyle>
      <a:tcStyle>
        <a:tcBdr>
          <a:left>
            <a:ln w="12700" cap="flat">
              <a:noFill/>
              <a:miter lim="400000"/>
            </a:ln>
          </a:left>
          <a:right>
            <a:ln w="12700" cap="flat">
              <a:solidFill>
                <a:srgbClr val="000000"/>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000000"/>
              </a:solidFill>
              <a:custDash>
                <a:ds d="200000" sp="200000"/>
              </a:custDash>
              <a:miter lim="400000"/>
            </a:ln>
          </a:insideV>
        </a:tcBdr>
        <a:fill>
          <a:noFill/>
        </a:fill>
      </a:tcStyle>
    </a:firstCol>
    <a:lastRow>
      <a:tcTxStyle b="on" i="off">
        <a:fontRef idx="minor">
          <a:srgbClr val="546056"/>
        </a:fontRef>
        <a:srgbClr val="546056"/>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noFill/>
              <a:miter lim="400000"/>
            </a:ln>
          </a:insideV>
        </a:tcBdr>
        <a:fill>
          <a:noFill/>
        </a:fill>
      </a:tcStyle>
    </a:lastRow>
    <a:firstRow>
      <a:tcTxStyle b="on" i="off">
        <a:fontRef idx="minor">
          <a:srgbClr val="546056"/>
        </a:fontRef>
        <a:srgbClr val="546056"/>
      </a:tcTxStyle>
      <a:tcStyle>
        <a:tcBdr>
          <a:left>
            <a:ln w="12700" cap="flat">
              <a:noFill/>
              <a:miter lim="400000"/>
            </a:ln>
          </a:left>
          <a:right>
            <a:ln w="12700" cap="flat">
              <a:noFill/>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729"/>
  </p:normalViewPr>
  <p:slideViewPr>
    <p:cSldViewPr snapToGrid="0" snapToObjects="1">
      <p:cViewPr varScale="1">
        <p:scale>
          <a:sx n="79" d="100"/>
          <a:sy n="79" d="100"/>
        </p:scale>
        <p:origin x="15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588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692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56800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5600" y="5122898"/>
            <a:ext cx="9753600" cy="2354862"/>
          </a:xfrm>
        </p:spPr>
        <p:txBody>
          <a:bodyPr/>
          <a:lstStyle>
            <a:lvl1pPr marL="0" indent="0" algn="ctr">
              <a:buNone/>
              <a:defRPr sz="3413"/>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smtClean="0"/>
              <a:t>Click to edit Master subtitle style</a:t>
            </a:r>
            <a:endParaRPr lang="en-US" dirty="0"/>
          </a:p>
        </p:txBody>
      </p:sp>
      <p:sp>
        <p:nvSpPr>
          <p:cNvPr id="10" name="Title 9"/>
          <p:cNvSpPr>
            <a:spLocks noGrp="1"/>
          </p:cNvSpPr>
          <p:nvPr>
            <p:ph type="title"/>
          </p:nvPr>
        </p:nvSpPr>
        <p:spPr>
          <a:xfrm>
            <a:off x="951454" y="2259639"/>
            <a:ext cx="11144923" cy="1885245"/>
          </a:xfrm>
        </p:spPr>
        <p:txBody>
          <a:bodyPr/>
          <a:lstStyle/>
          <a:p>
            <a:r>
              <a:rPr lang="en-US" smtClean="0"/>
              <a:t>Click to edit Master title style</a:t>
            </a:r>
            <a:endParaRPr lang="en-US"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8" name="Title Text"/>
          <p:cNvSpPr txBox="1">
            <a:spLocks noGrp="1"/>
          </p:cNvSpPr>
          <p:nvPr>
            <p:ph type="title"/>
          </p:nvPr>
        </p:nvSpPr>
        <p:spPr>
          <a:prstGeom prst="rect">
            <a:avLst/>
          </a:prstGeom>
        </p:spPr>
        <p:txBody>
          <a:bodyPr/>
          <a:lstStyle/>
          <a:p>
            <a:r>
              <a:t>Title Text</a:t>
            </a:r>
          </a:p>
        </p:txBody>
      </p:sp>
      <p:sp>
        <p:nvSpPr>
          <p:cNvPr id="69"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7318512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4081" y="519291"/>
            <a:ext cx="9630175" cy="188524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cs-CZ" smtClean="0"/>
              <a:t>UNIV 4995</a:t>
            </a:r>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307" y="2431629"/>
            <a:ext cx="11216640" cy="4057226"/>
          </a:xfrm>
        </p:spPr>
        <p:txBody>
          <a:bodyPr anchor="b"/>
          <a:lstStyle>
            <a:lvl1pPr>
              <a:defRPr sz="8533"/>
            </a:lvl1pPr>
          </a:lstStyle>
          <a:p>
            <a:r>
              <a:rPr lang="en-US" smtClean="0"/>
              <a:t>Click to edit Master title style</a:t>
            </a:r>
            <a:endParaRPr lang="en-US" dirty="0"/>
          </a:p>
        </p:txBody>
      </p:sp>
      <p:sp>
        <p:nvSpPr>
          <p:cNvPr id="3" name="Text Placeholder 2"/>
          <p:cNvSpPr>
            <a:spLocks noGrp="1"/>
          </p:cNvSpPr>
          <p:nvPr>
            <p:ph type="body" idx="1"/>
          </p:nvPr>
        </p:nvSpPr>
        <p:spPr>
          <a:xfrm>
            <a:off x="887307" y="6527239"/>
            <a:ext cx="11216640" cy="2133599"/>
          </a:xfrm>
        </p:spPr>
        <p:txBody>
          <a:bodyPr/>
          <a:lstStyle>
            <a:lvl1pPr marL="0" indent="0">
              <a:buNone/>
              <a:defRPr sz="3413">
                <a:solidFill>
                  <a:schemeClr val="tx1"/>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cs-CZ" smtClean="0"/>
              <a:t>UNIV 4995</a:t>
            </a:r>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4081" y="519291"/>
            <a:ext cx="9750589" cy="188524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940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836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cs-CZ" smtClean="0"/>
              <a:t>UNIV 4995</a:t>
            </a:r>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519291"/>
            <a:ext cx="9339486" cy="188524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95775" y="2390987"/>
            <a:ext cx="5501639" cy="1171786"/>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smtClean="0"/>
              <a:t>Click to edit Master text styles</a:t>
            </a:r>
          </a:p>
        </p:txBody>
      </p:sp>
      <p:sp>
        <p:nvSpPr>
          <p:cNvPr id="4" name="Content Placeholder 3"/>
          <p:cNvSpPr>
            <a:spLocks noGrp="1"/>
          </p:cNvSpPr>
          <p:nvPr>
            <p:ph sz="half" idx="2"/>
          </p:nvPr>
        </p:nvSpPr>
        <p:spPr>
          <a:xfrm>
            <a:off x="895775" y="3562773"/>
            <a:ext cx="5501639"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83681" y="2390987"/>
            <a:ext cx="5528734" cy="1171786"/>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smtClean="0"/>
              <a:t>Click to edit Master text styles</a:t>
            </a:r>
          </a:p>
        </p:txBody>
      </p:sp>
      <p:sp>
        <p:nvSpPr>
          <p:cNvPr id="6" name="Content Placeholder 5"/>
          <p:cNvSpPr>
            <a:spLocks noGrp="1"/>
          </p:cNvSpPr>
          <p:nvPr>
            <p:ph sz="quarter" idx="4"/>
          </p:nvPr>
        </p:nvSpPr>
        <p:spPr>
          <a:xfrm>
            <a:off x="6583681" y="3562773"/>
            <a:ext cx="5528734"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cs-CZ" smtClean="0"/>
              <a:t>UNIV 4995</a:t>
            </a:r>
            <a:endParaRPr lang="en-US"/>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cs-CZ" smtClean="0"/>
              <a:t>UNIV 4995</a:t>
            </a:r>
            <a:endParaRPr lang="en-US"/>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cs-CZ" smtClean="0"/>
              <a:t>UNIV 4995</a:t>
            </a:r>
            <a:endParaRPr lang="en-US"/>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4551"/>
            </a:lvl1pPr>
          </a:lstStyle>
          <a:p>
            <a:r>
              <a:rPr lang="en-US" smtClean="0"/>
              <a:t>Click to edit Master title style</a:t>
            </a:r>
            <a:endParaRPr lang="en-US" dirty="0"/>
          </a:p>
        </p:txBody>
      </p:sp>
      <p:sp>
        <p:nvSpPr>
          <p:cNvPr id="3" name="Content Placeholder 2"/>
          <p:cNvSpPr>
            <a:spLocks noGrp="1"/>
          </p:cNvSpPr>
          <p:nvPr>
            <p:ph idx="1"/>
          </p:nvPr>
        </p:nvSpPr>
        <p:spPr>
          <a:xfrm>
            <a:off x="5743786" y="2444420"/>
            <a:ext cx="6368627" cy="5891297"/>
          </a:xfrm>
        </p:spPr>
        <p:txBody>
          <a:bodyPr/>
          <a:lstStyle>
            <a:lvl1pPr>
              <a:defRPr sz="4551"/>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95774" y="2926080"/>
            <a:ext cx="41943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cs-CZ" smtClean="0"/>
              <a:t>UNIV 4995</a:t>
            </a:r>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455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75207" y="2396255"/>
            <a:ext cx="6537207" cy="5939462"/>
          </a:xfrm>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95774" y="2926080"/>
            <a:ext cx="41943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cs-CZ" smtClean="0"/>
              <a:t>UNIV 4995</a:t>
            </a:r>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1" y="519291"/>
            <a:ext cx="9630175" cy="188524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4080" y="2596444"/>
            <a:ext cx="11216640" cy="61885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4080" y="9040144"/>
            <a:ext cx="2926080" cy="519289"/>
          </a:xfrm>
          <a:prstGeom prst="rect">
            <a:avLst/>
          </a:prstGeom>
        </p:spPr>
        <p:txBody>
          <a:bodyPr vert="horz" lIns="91440" tIns="45720" rIns="91440" bIns="45720" rtlCol="0" anchor="ctr"/>
          <a:lstStyle>
            <a:lvl1pPr algn="l">
              <a:defRPr sz="1707">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307840" y="9040144"/>
            <a:ext cx="4389120" cy="519289"/>
          </a:xfrm>
          <a:prstGeom prst="rect">
            <a:avLst/>
          </a:prstGeom>
        </p:spPr>
        <p:txBody>
          <a:bodyPr vert="horz" lIns="91440" tIns="45720" rIns="91440" bIns="45720" rtlCol="0" anchor="ctr"/>
          <a:lstStyle>
            <a:lvl1pPr algn="ctr">
              <a:defRPr sz="1707">
                <a:solidFill>
                  <a:schemeClr val="tx1">
                    <a:tint val="75000"/>
                  </a:schemeClr>
                </a:solidFill>
              </a:defRPr>
            </a:lvl1pPr>
          </a:lstStyle>
          <a:p>
            <a:r>
              <a:rPr lang="cs-CZ" smtClean="0"/>
              <a:t>UNIV 4995</a:t>
            </a:r>
            <a:endParaRPr lang="en-US"/>
          </a:p>
        </p:txBody>
      </p:sp>
      <p:sp>
        <p:nvSpPr>
          <p:cNvPr id="6" name="Slide Number Placeholder 5"/>
          <p:cNvSpPr>
            <a:spLocks noGrp="1"/>
          </p:cNvSpPr>
          <p:nvPr>
            <p:ph type="sldNum" sz="quarter" idx="4"/>
          </p:nvPr>
        </p:nvSpPr>
        <p:spPr>
          <a:xfrm>
            <a:off x="9184640" y="9040144"/>
            <a:ext cx="2926080" cy="519289"/>
          </a:xfrm>
          <a:prstGeom prst="rect">
            <a:avLst/>
          </a:prstGeom>
        </p:spPr>
        <p:txBody>
          <a:bodyPr vert="horz" lIns="91440" tIns="45720" rIns="91440" bIns="45720" rtlCol="0" anchor="ctr"/>
          <a:lstStyle>
            <a:lvl1pPr algn="r">
              <a:defRPr sz="1707">
                <a:solidFill>
                  <a:schemeClr val="tx1">
                    <a:tint val="75000"/>
                  </a:schemeClr>
                </a:solidFill>
              </a:defRPr>
            </a:lvl1pPr>
          </a:lstStyle>
          <a:p>
            <a:fld id="{86CB4B4D-7CA3-9044-876B-883B54F8677D}" type="slidenum">
              <a:rPr lang="uk-UA" smtClean="0"/>
              <a:t>‹#›</a:t>
            </a:fld>
            <a:endParaRPr lang="uk-UA"/>
          </a:p>
        </p:txBody>
      </p:sp>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792709" y="0"/>
            <a:ext cx="1527735" cy="2068656"/>
          </a:xfrm>
          <a:prstGeom prst="rect">
            <a:avLst/>
          </a:prstGeom>
        </p:spPr>
      </p:pic>
    </p:spTree>
    <p:extLst>
      <p:ext uri="{BB962C8B-B14F-4D97-AF65-F5344CB8AC3E}">
        <p14:creationId xmlns:p14="http://schemas.microsoft.com/office/powerpoint/2010/main" val="7851235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3" r:id="rId10"/>
  </p:sldLayoutIdLst>
  <p:hf sldNum="0" hdr="0" dt="0"/>
  <p:txStyles>
    <p:titleStyle>
      <a:lvl1pPr algn="l" defTabSz="1300460" rtl="0" eaLnBrk="1" latinLnBrk="0" hangingPunct="1">
        <a:lnSpc>
          <a:spcPct val="90000"/>
        </a:lnSpc>
        <a:spcBef>
          <a:spcPct val="0"/>
        </a:spcBef>
        <a:buNone/>
        <a:defRPr sz="6258" kern="1200">
          <a:solidFill>
            <a:schemeClr val="tx1"/>
          </a:solidFill>
          <a:latin typeface="+mj-lt"/>
          <a:ea typeface="+mj-ea"/>
          <a:cs typeface="+mj-cs"/>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3982" kern="1200">
          <a:solidFill>
            <a:schemeClr val="tx1"/>
          </a:solidFill>
          <a:latin typeface="+mn-lt"/>
          <a:ea typeface="+mn-ea"/>
          <a:cs typeface="+mn-cs"/>
        </a:defRPr>
      </a:lvl1pPr>
      <a:lvl2pPr marL="975345" indent="-325115" algn="l" defTabSz="1300460" rtl="0" eaLnBrk="1" latinLnBrk="0" hangingPunct="1">
        <a:lnSpc>
          <a:spcPct val="90000"/>
        </a:lnSpc>
        <a:spcBef>
          <a:spcPts val="711"/>
        </a:spcBef>
        <a:buFont typeface="Arial" panose="020B0604020202020204" pitchFamily="34" charset="0"/>
        <a:buChar char="•"/>
        <a:defRPr sz="3413" kern="1200">
          <a:solidFill>
            <a:schemeClr val="tx1"/>
          </a:solidFill>
          <a:latin typeface="+mn-lt"/>
          <a:ea typeface="+mn-ea"/>
          <a:cs typeface="+mn-cs"/>
        </a:defRPr>
      </a:lvl2pPr>
      <a:lvl3pPr marL="1625575" indent="-325115" algn="l" defTabSz="1300460" rtl="0" eaLnBrk="1" latinLnBrk="0" hangingPunct="1">
        <a:lnSpc>
          <a:spcPct val="90000"/>
        </a:lnSpc>
        <a:spcBef>
          <a:spcPts val="711"/>
        </a:spcBef>
        <a:buFont typeface="Arial" panose="020B0604020202020204" pitchFamily="34" charset="0"/>
        <a:buChar char="•"/>
        <a:defRPr sz="2844" kern="1200">
          <a:solidFill>
            <a:schemeClr val="tx1"/>
          </a:solidFill>
          <a:latin typeface="+mn-lt"/>
          <a:ea typeface="+mn-ea"/>
          <a:cs typeface="+mn-cs"/>
        </a:defRPr>
      </a:lvl3pPr>
      <a:lvl4pPr marL="227580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4pPr>
      <a:lvl5pPr marL="292603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51454" y="3636998"/>
            <a:ext cx="9753600" cy="2354862"/>
          </a:xfrm>
        </p:spPr>
        <p:txBody>
          <a:bodyPr>
            <a:normAutofit/>
          </a:bodyPr>
          <a:lstStyle/>
          <a:p>
            <a:pPr algn="l"/>
            <a:r>
              <a:rPr lang="en-US" sz="4000" dirty="0" smtClean="0"/>
              <a:t>University College </a:t>
            </a:r>
            <a:r>
              <a:rPr lang="mr-IN" sz="4000" dirty="0" smtClean="0"/>
              <a:t>–</a:t>
            </a:r>
            <a:r>
              <a:rPr lang="en-US" sz="4000" dirty="0" smtClean="0"/>
              <a:t> Senior Project</a:t>
            </a:r>
            <a:endParaRPr lang="en-US" sz="4000" dirty="0"/>
          </a:p>
        </p:txBody>
      </p:sp>
      <p:sp>
        <p:nvSpPr>
          <p:cNvPr id="3" name="Title 2"/>
          <p:cNvSpPr>
            <a:spLocks noGrp="1"/>
          </p:cNvSpPr>
          <p:nvPr>
            <p:ph type="title"/>
          </p:nvPr>
        </p:nvSpPr>
        <p:spPr/>
        <p:txBody>
          <a:bodyPr/>
          <a:lstStyle/>
          <a:p>
            <a:r>
              <a:rPr lang="en-US" b="1" dirty="0" smtClean="0"/>
              <a:t>Grammar Review</a:t>
            </a:r>
            <a:endParaRPr lang="en-US" b="1" dirty="0"/>
          </a:p>
        </p:txBody>
      </p:sp>
    </p:spTree>
    <p:extLst>
      <p:ext uri="{BB962C8B-B14F-4D97-AF65-F5344CB8AC3E}">
        <p14:creationId xmlns:p14="http://schemas.microsoft.com/office/powerpoint/2010/main" val="205818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1"/>
          <p:cNvSpPr txBox="1">
            <a:spLocks noGrp="1"/>
          </p:cNvSpPr>
          <p:nvPr>
            <p:ph type="title"/>
          </p:nvPr>
        </p:nvSpPr>
        <p:spPr>
          <a:prstGeom prst="rect">
            <a:avLst/>
          </a:prstGeom>
        </p:spPr>
        <p:txBody>
          <a:bodyPr>
            <a:normAutofit/>
          </a:bodyPr>
          <a:lstStyle/>
          <a:p>
            <a:r>
              <a:rPr sz="4000" b="1" i="1" dirty="0" smtClean="0">
                <a:solidFill>
                  <a:schemeClr val="accent5">
                    <a:lumMod val="75000"/>
                  </a:schemeClr>
                </a:solidFill>
              </a:rPr>
              <a:t>ACTIVE/PASSIVE </a:t>
            </a:r>
            <a:r>
              <a:rPr sz="4000" b="1" i="1" dirty="0">
                <a:solidFill>
                  <a:schemeClr val="accent5">
                    <a:lumMod val="75000"/>
                  </a:schemeClr>
                </a:solidFill>
              </a:rPr>
              <a:t>TENSE</a:t>
            </a:r>
          </a:p>
        </p:txBody>
      </p:sp>
      <p:sp>
        <p:nvSpPr>
          <p:cNvPr id="158" name="Content Placeholder 2"/>
          <p:cNvSpPr txBox="1">
            <a:spLocks noGrp="1"/>
          </p:cNvSpPr>
          <p:nvPr>
            <p:ph type="body" idx="1"/>
          </p:nvPr>
        </p:nvSpPr>
        <p:spPr>
          <a:prstGeom prst="rect">
            <a:avLst/>
          </a:prstGeom>
        </p:spPr>
        <p:txBody>
          <a:bodyPr/>
          <a:lstStyle/>
          <a:p>
            <a:pPr marL="474726" indent="-474726" defTabSz="519937">
              <a:spcBef>
                <a:spcPts val="3700"/>
              </a:spcBef>
              <a:buBlip>
                <a:blip r:embed="rId2"/>
              </a:buBlip>
              <a:defRPr sz="3827"/>
            </a:pPr>
            <a:r>
              <a:t>In the active tense, the thing doing the action is the subject of the sentence. </a:t>
            </a:r>
          </a:p>
          <a:p>
            <a:pPr marL="474726" indent="-474726" defTabSz="519937">
              <a:spcBef>
                <a:spcPts val="3700"/>
              </a:spcBef>
              <a:buBlip>
                <a:blip r:embed="rId2"/>
              </a:buBlip>
              <a:defRPr sz="3827"/>
            </a:pPr>
            <a:r>
              <a:t>In the passive tense the thing receiving the action is the subject of the sentence.</a:t>
            </a:r>
          </a:p>
          <a:p>
            <a:pPr marL="474726" indent="-474726" defTabSz="519937">
              <a:spcBef>
                <a:spcPts val="3700"/>
              </a:spcBef>
              <a:buBlip>
                <a:blip r:embed="rId2"/>
              </a:buBlip>
              <a:defRPr sz="3827"/>
            </a:pPr>
            <a:r>
              <a:t>Examples: </a:t>
            </a:r>
          </a:p>
          <a:p>
            <a:pPr marL="894251" lvl="1" indent="-419525" defTabSz="519937">
              <a:spcBef>
                <a:spcPts val="600"/>
              </a:spcBef>
              <a:buFont typeface="Verdana"/>
              <a:buBlip>
                <a:blip r:embed="rId2"/>
              </a:buBlip>
              <a:defRPr sz="3382">
                <a:latin typeface="Gill Sans MT"/>
                <a:ea typeface="Gill Sans MT"/>
                <a:cs typeface="Gill Sans MT"/>
                <a:sym typeface="Gill Sans MT"/>
              </a:defRPr>
            </a:pPr>
            <a:r>
              <a:t>Active:</a:t>
            </a:r>
            <a:br/>
            <a:r>
              <a:t>Tom </a:t>
            </a:r>
            <a:r>
              <a:rPr b="1"/>
              <a:t>repaired</a:t>
            </a:r>
            <a:r>
              <a:t> the car. </a:t>
            </a:r>
          </a:p>
          <a:p>
            <a:pPr marL="894251" lvl="1" indent="-419525" defTabSz="519937">
              <a:spcBef>
                <a:spcPts val="600"/>
              </a:spcBef>
              <a:buFont typeface="Verdana"/>
              <a:buBlip>
                <a:blip r:embed="rId2"/>
              </a:buBlip>
              <a:defRPr sz="3382">
                <a:latin typeface="Gill Sans MT"/>
                <a:ea typeface="Gill Sans MT"/>
                <a:cs typeface="Gill Sans MT"/>
                <a:sym typeface="Gill Sans MT"/>
              </a:defRPr>
            </a:pPr>
            <a:r>
              <a:t>Passive:</a:t>
            </a:r>
            <a:br/>
            <a:r>
              <a:t>The car </a:t>
            </a:r>
            <a:r>
              <a:rPr b="1"/>
              <a:t>was repaired</a:t>
            </a:r>
            <a:r>
              <a:t> by Tom.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le 1"/>
          <p:cNvSpPr txBox="1">
            <a:spLocks noGrp="1"/>
          </p:cNvSpPr>
          <p:nvPr>
            <p:ph type="title"/>
          </p:nvPr>
        </p:nvSpPr>
        <p:spPr>
          <a:prstGeom prst="rect">
            <a:avLst/>
          </a:prstGeom>
        </p:spPr>
        <p:txBody>
          <a:bodyPr>
            <a:normAutofit/>
          </a:bodyPr>
          <a:lstStyle>
            <a:lvl1pPr defTabSz="549148">
              <a:defRPr sz="6580"/>
            </a:lvl1pPr>
          </a:lstStyle>
          <a:p>
            <a:r>
              <a:rPr sz="3200" b="1" i="1" dirty="0">
                <a:solidFill>
                  <a:schemeClr val="accent5">
                    <a:lumMod val="75000"/>
                  </a:schemeClr>
                </a:solidFill>
              </a:rPr>
              <a:t>Using the Simple Present Tense</a:t>
            </a:r>
          </a:p>
        </p:txBody>
      </p:sp>
      <p:sp>
        <p:nvSpPr>
          <p:cNvPr id="161" name="Content Placeholder 2"/>
          <p:cNvSpPr txBox="1">
            <a:spLocks noGrp="1"/>
          </p:cNvSpPr>
          <p:nvPr>
            <p:ph type="body" idx="1"/>
          </p:nvPr>
        </p:nvSpPr>
        <p:spPr>
          <a:prstGeom prst="rect">
            <a:avLst/>
          </a:prstGeom>
        </p:spPr>
        <p:txBody>
          <a:bodyPr/>
          <a:lstStyle/>
          <a:p>
            <a:pPr>
              <a:buBlip>
                <a:blip r:embed="rId2"/>
              </a:buBlip>
            </a:pPr>
            <a:r>
              <a:t>[VERB] + s/es in third person </a:t>
            </a:r>
          </a:p>
          <a:p>
            <a:pPr>
              <a:buBlip>
                <a:blip r:embed="rId2"/>
              </a:buBlip>
            </a:pPr>
            <a:r>
              <a:t>Examples: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speak</a:t>
            </a:r>
            <a:r>
              <a:t> English. </a:t>
            </a:r>
          </a:p>
          <a:p>
            <a:pPr marL="1004776" lvl="1" indent="-471376">
              <a:spcBef>
                <a:spcPts val="700"/>
              </a:spcBef>
              <a:buFont typeface="Verdana"/>
              <a:buBlip>
                <a:blip r:embed="rId2"/>
              </a:buBlip>
              <a:defRPr sz="3800" b="1">
                <a:latin typeface="Gill Sans MT"/>
                <a:ea typeface="Gill Sans MT"/>
                <a:cs typeface="Gill Sans MT"/>
                <a:sym typeface="Gill Sans MT"/>
              </a:defRPr>
            </a:pPr>
            <a:r>
              <a:t>Do</a:t>
            </a:r>
            <a:r>
              <a:rPr b="0"/>
              <a:t> you </a:t>
            </a:r>
            <a:r>
              <a:t>speak</a:t>
            </a:r>
            <a:r>
              <a:rPr b="0"/>
              <a:t> English?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do not speak</a:t>
            </a:r>
            <a:r>
              <a:t> English.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1:</a:t>
            </a:r>
            <a:br>
              <a:rPr sz="4000" b="1" i="1" dirty="0">
                <a:solidFill>
                  <a:schemeClr val="accent5">
                    <a:lumMod val="75000"/>
                  </a:schemeClr>
                </a:solidFill>
              </a:rPr>
            </a:br>
            <a:r>
              <a:rPr sz="4000" b="1" i="1" dirty="0">
                <a:solidFill>
                  <a:schemeClr val="accent5">
                    <a:lumMod val="75000"/>
                  </a:schemeClr>
                </a:solidFill>
              </a:rPr>
              <a:t>Repeated Actions </a:t>
            </a:r>
          </a:p>
        </p:txBody>
      </p:sp>
      <p:sp>
        <p:nvSpPr>
          <p:cNvPr id="164" name="Content Placeholder 2"/>
          <p:cNvSpPr txBox="1">
            <a:spLocks noGrp="1"/>
          </p:cNvSpPr>
          <p:nvPr>
            <p:ph type="body" idx="1"/>
          </p:nvPr>
        </p:nvSpPr>
        <p:spPr>
          <a:prstGeom prst="rect">
            <a:avLst/>
          </a:prstGeom>
        </p:spPr>
        <p:txBody>
          <a:bodyPr/>
          <a:lstStyle/>
          <a:p>
            <a:pPr marL="458723" indent="-458723" defTabSz="502412">
              <a:spcBef>
                <a:spcPts val="3600"/>
              </a:spcBef>
              <a:buBlip>
                <a:blip r:embed="rId2"/>
              </a:buBlip>
              <a:defRPr sz="3698"/>
            </a:pPr>
            <a:r>
              <a:t>Use the Simple Present to express the idea that an action is repeated or usual.</a:t>
            </a:r>
          </a:p>
          <a:p>
            <a:pPr marL="864108" lvl="1" indent="-405384" defTabSz="502412">
              <a:spcBef>
                <a:spcPts val="600"/>
              </a:spcBef>
              <a:buFont typeface="Verdana"/>
              <a:buBlip>
                <a:blip r:embed="rId2"/>
              </a:buBlip>
              <a:defRPr sz="3268"/>
            </a:pPr>
            <a:r>
              <a:t>The action can be a habit, a hobby, a daily event, a scheduled event or something that often happens. It can also be something a person often forgets or usually does not do. </a:t>
            </a:r>
          </a:p>
          <a:p>
            <a:pPr marL="458723" indent="-458723" defTabSz="502412">
              <a:spcBef>
                <a:spcPts val="3600"/>
              </a:spcBef>
              <a:buBlip>
                <a:blip r:embed="rId2"/>
              </a:buBlip>
              <a:defRPr sz="3698"/>
            </a:pPr>
            <a:r>
              <a:t>Examples: </a:t>
            </a:r>
          </a:p>
          <a:p>
            <a:pPr marL="864108" lvl="1" indent="-405384" defTabSz="502412">
              <a:spcBef>
                <a:spcPts val="600"/>
              </a:spcBef>
              <a:buFont typeface="Verdana"/>
              <a:buBlip>
                <a:blip r:embed="rId2"/>
              </a:buBlip>
              <a:defRPr sz="3268"/>
            </a:pPr>
            <a:r>
              <a:t>I </a:t>
            </a:r>
            <a:r>
              <a:rPr b="1">
                <a:latin typeface="Gill Sans MT"/>
                <a:ea typeface="Gill Sans MT"/>
                <a:cs typeface="Gill Sans MT"/>
                <a:sym typeface="Gill Sans MT"/>
              </a:rPr>
              <a:t>play</a:t>
            </a:r>
            <a:r>
              <a:t> tennis. </a:t>
            </a:r>
          </a:p>
          <a:p>
            <a:pPr marL="864108" lvl="1" indent="-405384" defTabSz="502412">
              <a:spcBef>
                <a:spcPts val="600"/>
              </a:spcBef>
              <a:buFont typeface="Verdana"/>
              <a:buBlip>
                <a:blip r:embed="rId2"/>
              </a:buBlip>
              <a:defRPr sz="3268"/>
            </a:pPr>
            <a:r>
              <a:t>She </a:t>
            </a:r>
            <a:r>
              <a:rPr b="1">
                <a:latin typeface="Gill Sans MT"/>
                <a:ea typeface="Gill Sans MT"/>
                <a:cs typeface="Gill Sans MT"/>
                <a:sym typeface="Gill Sans MT"/>
              </a:rPr>
              <a:t>does not play</a:t>
            </a:r>
            <a:r>
              <a:t> tennis. </a:t>
            </a:r>
          </a:p>
          <a:p>
            <a:pPr marL="864108" lvl="1" indent="-405384" defTabSz="502412">
              <a:spcBef>
                <a:spcPts val="600"/>
              </a:spcBef>
              <a:buFont typeface="Verdana"/>
              <a:buBlip>
                <a:blip r:embed="rId2"/>
              </a:buBlip>
              <a:defRPr sz="3268" b="1">
                <a:latin typeface="Gill Sans MT"/>
                <a:ea typeface="Gill Sans MT"/>
                <a:cs typeface="Gill Sans MT"/>
                <a:sym typeface="Gill Sans MT"/>
              </a:defRPr>
            </a:pPr>
            <a:r>
              <a:t>Does</a:t>
            </a:r>
            <a:r>
              <a:rPr b="0"/>
              <a:t> he </a:t>
            </a:r>
            <a:r>
              <a:t>play</a:t>
            </a:r>
            <a:r>
              <a:rPr b="0"/>
              <a:t> tennis?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2:</a:t>
            </a:r>
            <a:br>
              <a:rPr sz="4000" b="1" i="1" dirty="0">
                <a:solidFill>
                  <a:schemeClr val="accent5">
                    <a:lumMod val="75000"/>
                  </a:schemeClr>
                </a:solidFill>
              </a:rPr>
            </a:br>
            <a:r>
              <a:rPr sz="4000" b="1" i="1" dirty="0">
                <a:solidFill>
                  <a:schemeClr val="accent5">
                    <a:lumMod val="75000"/>
                  </a:schemeClr>
                </a:solidFill>
              </a:rPr>
              <a:t>Facts or Generalizations </a:t>
            </a:r>
          </a:p>
        </p:txBody>
      </p:sp>
      <p:sp>
        <p:nvSpPr>
          <p:cNvPr id="167" name="Content Placeholder 2"/>
          <p:cNvSpPr txBox="1">
            <a:spLocks noGrp="1"/>
          </p:cNvSpPr>
          <p:nvPr>
            <p:ph type="body" idx="1"/>
          </p:nvPr>
        </p:nvSpPr>
        <p:spPr>
          <a:prstGeom prst="rect">
            <a:avLst/>
          </a:prstGeom>
        </p:spPr>
        <p:txBody>
          <a:bodyPr/>
          <a:lstStyle/>
          <a:p>
            <a:pPr>
              <a:buBlip>
                <a:blip r:embed="rId2"/>
              </a:buBlip>
            </a:pPr>
            <a:r>
              <a:t>The Simple Present can also indicate the speaker believes that a fact was true before, is true now, and will be true in the future. </a:t>
            </a:r>
          </a:p>
          <a:p>
            <a:pPr marL="1004776" lvl="1" indent="-471376">
              <a:spcBef>
                <a:spcPts val="700"/>
              </a:spcBef>
              <a:buFont typeface="Verdana"/>
              <a:buBlip>
                <a:blip r:embed="rId2"/>
              </a:buBlip>
              <a:defRPr sz="3800"/>
            </a:pPr>
            <a:r>
              <a:t>It is not important if the speaker is correct about the fact.</a:t>
            </a:r>
          </a:p>
          <a:p>
            <a:pPr>
              <a:buBlip>
                <a:blip r:embed="rId2"/>
              </a:buBlip>
            </a:pPr>
            <a:r>
              <a:t> It is also used to make generalizations about people or things.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2:</a:t>
            </a:r>
            <a:br>
              <a:rPr sz="4000" b="1" i="1" dirty="0">
                <a:solidFill>
                  <a:schemeClr val="accent5">
                    <a:lumMod val="75000"/>
                  </a:schemeClr>
                </a:solidFill>
              </a:rPr>
            </a:br>
            <a:r>
              <a:rPr sz="4000" b="1" i="1" dirty="0">
                <a:solidFill>
                  <a:schemeClr val="accent5">
                    <a:lumMod val="75000"/>
                  </a:schemeClr>
                </a:solidFill>
              </a:rPr>
              <a:t>Facts or Generalizations </a:t>
            </a:r>
          </a:p>
        </p:txBody>
      </p:sp>
      <p:sp>
        <p:nvSpPr>
          <p:cNvPr id="170" name="Content Placeholder 2"/>
          <p:cNvSpPr txBox="1">
            <a:spLocks noGrp="1"/>
          </p:cNvSpPr>
          <p:nvPr>
            <p:ph type="body" idx="1"/>
          </p:nvPr>
        </p:nvSpPr>
        <p:spPr>
          <a:prstGeom prst="rect">
            <a:avLst/>
          </a:prstGeom>
        </p:spPr>
        <p:txBody>
          <a:bodyPr/>
          <a:lstStyle/>
          <a:p>
            <a:pPr marL="528066" indent="-528066" defTabSz="578358">
              <a:spcBef>
                <a:spcPts val="4100"/>
              </a:spcBef>
              <a:buBlip>
                <a:blip r:embed="rId2"/>
              </a:buBlip>
              <a:defRPr sz="4257"/>
            </a:pPr>
            <a:r>
              <a:t>Examples: </a:t>
            </a:r>
          </a:p>
          <a:p>
            <a:pPr marL="994729" lvl="1" indent="-466662" defTabSz="578358">
              <a:spcBef>
                <a:spcPts val="700"/>
              </a:spcBef>
              <a:buFont typeface="Verdana"/>
              <a:buBlip>
                <a:blip r:embed="rId2"/>
              </a:buBlip>
              <a:defRPr sz="3762"/>
            </a:pPr>
            <a:r>
              <a:t>Cats </a:t>
            </a:r>
            <a:r>
              <a:rPr b="1">
                <a:latin typeface="Gill Sans MT"/>
                <a:ea typeface="Gill Sans MT"/>
                <a:cs typeface="Gill Sans MT"/>
                <a:sym typeface="Gill Sans MT"/>
              </a:rPr>
              <a:t>like</a:t>
            </a:r>
            <a:r>
              <a:t> milk. </a:t>
            </a:r>
          </a:p>
          <a:p>
            <a:pPr marL="994729" lvl="1" indent="-466662" defTabSz="578358">
              <a:spcBef>
                <a:spcPts val="700"/>
              </a:spcBef>
              <a:buFont typeface="Verdana"/>
              <a:buBlip>
                <a:blip r:embed="rId2"/>
              </a:buBlip>
              <a:defRPr sz="3762"/>
            </a:pPr>
            <a:r>
              <a:t>Birds </a:t>
            </a:r>
            <a:r>
              <a:rPr b="1">
                <a:latin typeface="Gill Sans MT"/>
                <a:ea typeface="Gill Sans MT"/>
                <a:cs typeface="Gill Sans MT"/>
                <a:sym typeface="Gill Sans MT"/>
              </a:rPr>
              <a:t>do not like</a:t>
            </a:r>
            <a:r>
              <a:t> milk. </a:t>
            </a:r>
          </a:p>
          <a:p>
            <a:pPr marL="994729" lvl="1" indent="-466662" defTabSz="578358">
              <a:spcBef>
                <a:spcPts val="700"/>
              </a:spcBef>
              <a:buFont typeface="Verdana"/>
              <a:buBlip>
                <a:blip r:embed="rId2"/>
              </a:buBlip>
              <a:defRPr sz="3762" b="1">
                <a:latin typeface="Gill Sans MT"/>
                <a:ea typeface="Gill Sans MT"/>
                <a:cs typeface="Gill Sans MT"/>
                <a:sym typeface="Gill Sans MT"/>
              </a:defRPr>
            </a:pPr>
            <a:r>
              <a:t>Do</a:t>
            </a:r>
            <a:r>
              <a:rPr b="0"/>
              <a:t> pigs </a:t>
            </a:r>
            <a:r>
              <a:t>like</a:t>
            </a:r>
            <a:r>
              <a:rPr b="0"/>
              <a:t> milk? </a:t>
            </a:r>
          </a:p>
          <a:p>
            <a:pPr marL="994729" lvl="1" indent="-466662" defTabSz="578358">
              <a:spcBef>
                <a:spcPts val="700"/>
              </a:spcBef>
              <a:buFont typeface="Verdana"/>
              <a:buBlip>
                <a:blip r:embed="rId2"/>
              </a:buBlip>
              <a:defRPr sz="3762"/>
            </a:pPr>
            <a:r>
              <a:t>California </a:t>
            </a:r>
            <a:r>
              <a:rPr b="1">
                <a:latin typeface="Gill Sans MT"/>
                <a:ea typeface="Gill Sans MT"/>
                <a:cs typeface="Gill Sans MT"/>
                <a:sym typeface="Gill Sans MT"/>
              </a:rPr>
              <a:t>is</a:t>
            </a:r>
            <a:r>
              <a:t> in America. </a:t>
            </a:r>
          </a:p>
          <a:p>
            <a:pPr marL="994729" lvl="1" indent="-466662" defTabSz="578358">
              <a:spcBef>
                <a:spcPts val="700"/>
              </a:spcBef>
              <a:buFont typeface="Verdana"/>
              <a:buBlip>
                <a:blip r:embed="rId2"/>
              </a:buBlip>
              <a:defRPr sz="3762"/>
            </a:pPr>
            <a:r>
              <a:t>California </a:t>
            </a:r>
            <a:r>
              <a:rPr b="1">
                <a:latin typeface="Gill Sans MT"/>
                <a:ea typeface="Gill Sans MT"/>
                <a:cs typeface="Gill Sans MT"/>
                <a:sym typeface="Gill Sans MT"/>
              </a:rPr>
              <a:t>is not</a:t>
            </a:r>
            <a:r>
              <a:t> in the United Kingdom. </a:t>
            </a:r>
          </a:p>
          <a:p>
            <a:pPr marL="994729" lvl="1" indent="-466662" defTabSz="578358">
              <a:spcBef>
                <a:spcPts val="700"/>
              </a:spcBef>
              <a:buFont typeface="Verdana"/>
              <a:buBlip>
                <a:blip r:embed="rId2"/>
              </a:buBlip>
              <a:defRPr sz="3762"/>
            </a:pPr>
            <a:r>
              <a:t>Windows </a:t>
            </a:r>
            <a:r>
              <a:rPr b="1">
                <a:latin typeface="Gill Sans MT"/>
                <a:ea typeface="Gill Sans MT"/>
                <a:cs typeface="Gill Sans MT"/>
                <a:sym typeface="Gill Sans MT"/>
              </a:rPr>
              <a:t>are</a:t>
            </a:r>
            <a:r>
              <a:t> made of glass. </a:t>
            </a:r>
          </a:p>
          <a:p>
            <a:pPr marL="994729" lvl="1" indent="-466662" defTabSz="578358">
              <a:spcBef>
                <a:spcPts val="700"/>
              </a:spcBef>
              <a:buFont typeface="Verdana"/>
              <a:buBlip>
                <a:blip r:embed="rId2"/>
              </a:buBlip>
              <a:defRPr sz="3762"/>
            </a:pPr>
            <a:r>
              <a:t>Windows </a:t>
            </a:r>
            <a:r>
              <a:rPr b="1">
                <a:latin typeface="Gill Sans MT"/>
                <a:ea typeface="Gill Sans MT"/>
                <a:cs typeface="Gill Sans MT"/>
                <a:sym typeface="Gill Sans MT"/>
              </a:rPr>
              <a:t>are not</a:t>
            </a:r>
            <a:r>
              <a:t> made of wood. </a:t>
            </a:r>
          </a:p>
          <a:p>
            <a:pPr marL="994729" lvl="1" indent="-466662" defTabSz="578358">
              <a:spcBef>
                <a:spcPts val="700"/>
              </a:spcBef>
              <a:buFont typeface="Verdana"/>
              <a:buBlip>
                <a:blip r:embed="rId2"/>
              </a:buBlip>
              <a:defRPr sz="3762"/>
            </a:pPr>
            <a:r>
              <a:t>New York </a:t>
            </a:r>
            <a:r>
              <a:rPr b="1">
                <a:latin typeface="Gill Sans MT"/>
                <a:ea typeface="Gill Sans MT"/>
                <a:cs typeface="Gill Sans MT"/>
                <a:sym typeface="Gill Sans MT"/>
              </a:rPr>
              <a:t>is</a:t>
            </a:r>
            <a:r>
              <a:t> a small city.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3:</a:t>
            </a:r>
            <a:br>
              <a:rPr sz="4000" b="1" i="1" dirty="0">
                <a:solidFill>
                  <a:schemeClr val="accent5">
                    <a:lumMod val="75000"/>
                  </a:schemeClr>
                </a:solidFill>
              </a:rPr>
            </a:br>
            <a:r>
              <a:rPr sz="4000" b="1" i="1" dirty="0">
                <a:solidFill>
                  <a:schemeClr val="accent5">
                    <a:lumMod val="75000"/>
                  </a:schemeClr>
                </a:solidFill>
              </a:rPr>
              <a:t>Events in the Near Future </a:t>
            </a:r>
          </a:p>
        </p:txBody>
      </p:sp>
      <p:sp>
        <p:nvSpPr>
          <p:cNvPr id="173" name="Content Placeholder 2"/>
          <p:cNvSpPr txBox="1">
            <a:spLocks noGrp="1"/>
          </p:cNvSpPr>
          <p:nvPr>
            <p:ph type="body" idx="1"/>
          </p:nvPr>
        </p:nvSpPr>
        <p:spPr>
          <a:prstGeom prst="rect">
            <a:avLst/>
          </a:prstGeom>
        </p:spPr>
        <p:txBody>
          <a:bodyPr/>
          <a:lstStyle/>
          <a:p>
            <a:pPr marL="490727" indent="-490727" defTabSz="537463">
              <a:spcBef>
                <a:spcPts val="3800"/>
              </a:spcBef>
              <a:buBlip>
                <a:blip r:embed="rId2"/>
              </a:buBlip>
              <a:defRPr sz="3956"/>
            </a:pPr>
            <a:r>
              <a:t>Speakers occasionally use Simple Present to talk about scheduled events in the near future. </a:t>
            </a:r>
          </a:p>
          <a:p>
            <a:pPr marL="490727" indent="-490727" defTabSz="537463">
              <a:spcBef>
                <a:spcPts val="3800"/>
              </a:spcBef>
              <a:buBlip>
                <a:blip r:embed="rId2"/>
              </a:buBlip>
              <a:defRPr sz="3956"/>
            </a:pPr>
            <a:r>
              <a:t>Examples: </a:t>
            </a:r>
          </a:p>
          <a:p>
            <a:pPr marL="924394" lvl="1" indent="-433666" defTabSz="537463">
              <a:spcBef>
                <a:spcPts val="600"/>
              </a:spcBef>
              <a:buFont typeface="Verdana"/>
              <a:buBlip>
                <a:blip r:embed="rId2"/>
              </a:buBlip>
              <a:defRPr sz="3496"/>
            </a:pPr>
            <a:r>
              <a:t>The train </a:t>
            </a:r>
            <a:r>
              <a:rPr b="1">
                <a:latin typeface="Gill Sans MT"/>
                <a:ea typeface="Gill Sans MT"/>
                <a:cs typeface="Gill Sans MT"/>
                <a:sym typeface="Gill Sans MT"/>
              </a:rPr>
              <a:t>leaves</a:t>
            </a:r>
            <a:r>
              <a:t> tonight at 6 PM. </a:t>
            </a:r>
          </a:p>
          <a:p>
            <a:pPr marL="924394" lvl="1" indent="-433666" defTabSz="537463">
              <a:spcBef>
                <a:spcPts val="600"/>
              </a:spcBef>
              <a:buFont typeface="Verdana"/>
              <a:buBlip>
                <a:blip r:embed="rId2"/>
              </a:buBlip>
              <a:defRPr sz="3496"/>
            </a:pPr>
            <a:r>
              <a:t>The bus </a:t>
            </a:r>
            <a:r>
              <a:rPr b="1">
                <a:latin typeface="Gill Sans MT"/>
                <a:ea typeface="Gill Sans MT"/>
                <a:cs typeface="Gill Sans MT"/>
                <a:sym typeface="Gill Sans MT"/>
              </a:rPr>
              <a:t>does not arrive</a:t>
            </a:r>
            <a:r>
              <a:t> at 11 AM, it </a:t>
            </a:r>
            <a:r>
              <a:rPr b="1">
                <a:latin typeface="Gill Sans MT"/>
                <a:ea typeface="Gill Sans MT"/>
                <a:cs typeface="Gill Sans MT"/>
                <a:sym typeface="Gill Sans MT"/>
              </a:rPr>
              <a:t>arrives</a:t>
            </a:r>
            <a:r>
              <a:t> at 11 PM. </a:t>
            </a:r>
          </a:p>
          <a:p>
            <a:pPr marL="924394" lvl="1" indent="-433666" defTabSz="537463">
              <a:spcBef>
                <a:spcPts val="600"/>
              </a:spcBef>
              <a:buFont typeface="Verdana"/>
              <a:buBlip>
                <a:blip r:embed="rId2"/>
              </a:buBlip>
              <a:defRPr sz="3496"/>
            </a:pPr>
            <a:r>
              <a:t>When </a:t>
            </a:r>
            <a:r>
              <a:rPr b="1">
                <a:latin typeface="Gill Sans MT"/>
                <a:ea typeface="Gill Sans MT"/>
                <a:cs typeface="Gill Sans MT"/>
                <a:sym typeface="Gill Sans MT"/>
              </a:rPr>
              <a:t>do</a:t>
            </a:r>
            <a:r>
              <a:t> we </a:t>
            </a:r>
            <a:r>
              <a:rPr b="1">
                <a:latin typeface="Gill Sans MT"/>
                <a:ea typeface="Gill Sans MT"/>
                <a:cs typeface="Gill Sans MT"/>
                <a:sym typeface="Gill Sans MT"/>
              </a:rPr>
              <a:t>board</a:t>
            </a:r>
            <a:r>
              <a:t> the plane? </a:t>
            </a:r>
          </a:p>
          <a:p>
            <a:pPr marL="924394" lvl="1" indent="-433666" defTabSz="537463">
              <a:spcBef>
                <a:spcPts val="600"/>
              </a:spcBef>
              <a:buFont typeface="Verdana"/>
              <a:buBlip>
                <a:blip r:embed="rId2"/>
              </a:buBlip>
              <a:defRPr sz="3496"/>
            </a:pPr>
            <a:r>
              <a:t>The party </a:t>
            </a:r>
            <a:r>
              <a:rPr b="1">
                <a:latin typeface="Gill Sans MT"/>
                <a:ea typeface="Gill Sans MT"/>
                <a:cs typeface="Gill Sans MT"/>
                <a:sym typeface="Gill Sans MT"/>
              </a:rPr>
              <a:t>starts</a:t>
            </a:r>
            <a:r>
              <a:t> at 8 o'clock. </a:t>
            </a:r>
          </a:p>
          <a:p>
            <a:pPr marL="924394" lvl="1" indent="-433666" defTabSz="537463">
              <a:spcBef>
                <a:spcPts val="600"/>
              </a:spcBef>
              <a:buFont typeface="Verdana"/>
              <a:buBlip>
                <a:blip r:embed="rId2"/>
              </a:buBlip>
              <a:defRPr sz="3496"/>
            </a:pPr>
            <a:r>
              <a:t>When </a:t>
            </a:r>
            <a:r>
              <a:rPr b="1">
                <a:latin typeface="Gill Sans MT"/>
                <a:ea typeface="Gill Sans MT"/>
                <a:cs typeface="Gill Sans MT"/>
                <a:sym typeface="Gill Sans MT"/>
              </a:rPr>
              <a:t>does</a:t>
            </a:r>
            <a:r>
              <a:t> class </a:t>
            </a:r>
            <a:r>
              <a:rPr b="1">
                <a:latin typeface="Gill Sans MT"/>
                <a:ea typeface="Gill Sans MT"/>
                <a:cs typeface="Gill Sans MT"/>
                <a:sym typeface="Gill Sans MT"/>
              </a:rPr>
              <a:t>begin</a:t>
            </a:r>
            <a:r>
              <a:t> tomorrow?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4:</a:t>
            </a:r>
            <a:br>
              <a:rPr sz="4000" b="1" i="1" dirty="0">
                <a:solidFill>
                  <a:schemeClr val="accent5">
                    <a:lumMod val="75000"/>
                  </a:schemeClr>
                </a:solidFill>
              </a:rPr>
            </a:br>
            <a:r>
              <a:rPr sz="4000" b="1" i="1" dirty="0">
                <a:solidFill>
                  <a:schemeClr val="accent5">
                    <a:lumMod val="75000"/>
                  </a:schemeClr>
                </a:solidFill>
              </a:rPr>
              <a:t>Now (Non-Continuous) Verbs</a:t>
            </a:r>
          </a:p>
        </p:txBody>
      </p:sp>
      <p:sp>
        <p:nvSpPr>
          <p:cNvPr id="176" name="Content Placeholder 2"/>
          <p:cNvSpPr txBox="1">
            <a:spLocks noGrp="1"/>
          </p:cNvSpPr>
          <p:nvPr>
            <p:ph type="body" idx="1"/>
          </p:nvPr>
        </p:nvSpPr>
        <p:spPr>
          <a:prstGeom prst="rect">
            <a:avLst/>
          </a:prstGeom>
        </p:spPr>
        <p:txBody>
          <a:bodyPr/>
          <a:lstStyle/>
          <a:p>
            <a:pPr marL="432054" indent="-432054" defTabSz="473201">
              <a:spcBef>
                <a:spcPts val="3400"/>
              </a:spcBef>
              <a:buBlip>
                <a:blip r:embed="rId2"/>
              </a:buBlip>
              <a:defRPr sz="3483"/>
            </a:pPr>
            <a:r>
              <a:t>Speakers sometimes use the Simple Present to express the idea that an action is happening or is not happening now.</a:t>
            </a:r>
          </a:p>
          <a:p>
            <a:pPr marL="432054" indent="-432054" defTabSz="473201">
              <a:spcBef>
                <a:spcPts val="3400"/>
              </a:spcBef>
              <a:buBlip>
                <a:blip r:embed="rId2"/>
              </a:buBlip>
              <a:defRPr sz="3483"/>
            </a:pPr>
            <a:r>
              <a:t>Examples: </a:t>
            </a:r>
          </a:p>
          <a:p>
            <a:pPr marL="813869" lvl="1" indent="-381815" defTabSz="473201">
              <a:spcBef>
                <a:spcPts val="500"/>
              </a:spcBef>
              <a:buFont typeface="Verdana"/>
              <a:buBlip>
                <a:blip r:embed="rId2"/>
              </a:buBlip>
              <a:defRPr sz="3078"/>
            </a:pPr>
            <a:r>
              <a:t>I </a:t>
            </a:r>
            <a:r>
              <a:rPr b="1">
                <a:latin typeface="Gill Sans MT"/>
                <a:ea typeface="Gill Sans MT"/>
                <a:cs typeface="Gill Sans MT"/>
                <a:sym typeface="Gill Sans MT"/>
              </a:rPr>
              <a:t>am</a:t>
            </a:r>
            <a:r>
              <a:t> here now. </a:t>
            </a:r>
          </a:p>
          <a:p>
            <a:pPr marL="813869" lvl="1" indent="-381815" defTabSz="473201">
              <a:spcBef>
                <a:spcPts val="500"/>
              </a:spcBef>
              <a:buFont typeface="Verdana"/>
              <a:buBlip>
                <a:blip r:embed="rId2"/>
              </a:buBlip>
              <a:defRPr sz="3078"/>
            </a:pPr>
            <a:r>
              <a:t>She </a:t>
            </a:r>
            <a:r>
              <a:rPr b="1">
                <a:latin typeface="Gill Sans MT"/>
                <a:ea typeface="Gill Sans MT"/>
                <a:cs typeface="Gill Sans MT"/>
                <a:sym typeface="Gill Sans MT"/>
              </a:rPr>
              <a:t>is not</a:t>
            </a:r>
            <a:r>
              <a:t> here now. </a:t>
            </a:r>
          </a:p>
          <a:p>
            <a:pPr marL="813869" lvl="1" indent="-381815" defTabSz="473201">
              <a:spcBef>
                <a:spcPts val="500"/>
              </a:spcBef>
              <a:buFont typeface="Verdana"/>
              <a:buBlip>
                <a:blip r:embed="rId2"/>
              </a:buBlip>
              <a:defRPr sz="3078"/>
            </a:pPr>
            <a:r>
              <a:t>He </a:t>
            </a:r>
            <a:r>
              <a:rPr b="1">
                <a:latin typeface="Gill Sans MT"/>
                <a:ea typeface="Gill Sans MT"/>
                <a:cs typeface="Gill Sans MT"/>
                <a:sym typeface="Gill Sans MT"/>
              </a:rPr>
              <a:t>needs</a:t>
            </a:r>
            <a:r>
              <a:t> help right now. </a:t>
            </a:r>
          </a:p>
          <a:p>
            <a:pPr marL="813869" lvl="1" indent="-381815" defTabSz="473201">
              <a:spcBef>
                <a:spcPts val="500"/>
              </a:spcBef>
              <a:buFont typeface="Verdana"/>
              <a:buBlip>
                <a:blip r:embed="rId2"/>
              </a:buBlip>
              <a:defRPr sz="3078"/>
            </a:pPr>
            <a:r>
              <a:t>He </a:t>
            </a:r>
            <a:r>
              <a:rPr b="1">
                <a:latin typeface="Gill Sans MT"/>
                <a:ea typeface="Gill Sans MT"/>
                <a:cs typeface="Gill Sans MT"/>
                <a:sym typeface="Gill Sans MT"/>
              </a:rPr>
              <a:t>does not need</a:t>
            </a:r>
            <a:r>
              <a:t> help now. </a:t>
            </a:r>
          </a:p>
          <a:p>
            <a:pPr marL="813869" lvl="1" indent="-381815" defTabSz="473201">
              <a:spcBef>
                <a:spcPts val="500"/>
              </a:spcBef>
              <a:buFont typeface="Verdana"/>
              <a:buBlip>
                <a:blip r:embed="rId2"/>
              </a:buBlip>
              <a:defRPr sz="3078"/>
            </a:pPr>
            <a:r>
              <a:t>He </a:t>
            </a:r>
            <a:r>
              <a:rPr b="1">
                <a:latin typeface="Gill Sans MT"/>
                <a:ea typeface="Gill Sans MT"/>
                <a:cs typeface="Gill Sans MT"/>
                <a:sym typeface="Gill Sans MT"/>
              </a:rPr>
              <a:t>has</a:t>
            </a:r>
            <a:r>
              <a:t> his passport in his hand. </a:t>
            </a:r>
          </a:p>
          <a:p>
            <a:pPr marL="813869" lvl="1" indent="-381815" defTabSz="473201">
              <a:spcBef>
                <a:spcPts val="500"/>
              </a:spcBef>
              <a:buFont typeface="Verdana"/>
              <a:buBlip>
                <a:blip r:embed="rId2"/>
              </a:buBlip>
              <a:defRPr sz="3078" b="1">
                <a:latin typeface="Gill Sans MT"/>
                <a:ea typeface="Gill Sans MT"/>
                <a:cs typeface="Gill Sans MT"/>
                <a:sym typeface="Gill Sans MT"/>
              </a:defRPr>
            </a:pPr>
            <a:r>
              <a:t>Do</a:t>
            </a:r>
            <a:r>
              <a:rPr b="0"/>
              <a:t> you </a:t>
            </a:r>
            <a:r>
              <a:t>have</a:t>
            </a:r>
            <a:r>
              <a:rPr b="0"/>
              <a:t> your passport with you?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ADVERB PLACEMENT </a:t>
            </a:r>
          </a:p>
        </p:txBody>
      </p:sp>
      <p:sp>
        <p:nvSpPr>
          <p:cNvPr id="179" name="Content Placeholder 2"/>
          <p:cNvSpPr txBox="1">
            <a:spLocks noGrp="1"/>
          </p:cNvSpPr>
          <p:nvPr>
            <p:ph type="body" idx="1"/>
          </p:nvPr>
        </p:nvSpPr>
        <p:spPr>
          <a:prstGeom prst="rect">
            <a:avLst/>
          </a:prstGeom>
        </p:spPr>
        <p:txBody>
          <a:bodyPr/>
          <a:lstStyle/>
          <a:p>
            <a:pPr>
              <a:buBlip>
                <a:blip r:embed="rId2"/>
              </a:buBlip>
            </a:pPr>
            <a:r>
              <a:t>The examples below show the placement for grammar adverbs such as: always, only, never, ever, still, just, etc.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only</a:t>
            </a:r>
            <a:r>
              <a:t> speak English. </a:t>
            </a:r>
          </a:p>
          <a:p>
            <a:pPr marL="1004776" lvl="1" indent="-471376">
              <a:spcBef>
                <a:spcPts val="700"/>
              </a:spcBef>
              <a:buFont typeface="Verdana"/>
              <a:buBlip>
                <a:blip r:embed="rId2"/>
              </a:buBlip>
              <a:defRPr sz="3800"/>
            </a:pPr>
            <a:r>
              <a:t>Do you </a:t>
            </a:r>
            <a:r>
              <a:rPr b="1">
                <a:latin typeface="Gill Sans MT"/>
                <a:ea typeface="Gill Sans MT"/>
                <a:cs typeface="Gill Sans MT"/>
                <a:sym typeface="Gill Sans MT"/>
              </a:rPr>
              <a:t>only</a:t>
            </a:r>
            <a:r>
              <a:t> speak English?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itle 1"/>
          <p:cNvSpPr txBox="1">
            <a:spLocks noGrp="1"/>
          </p:cNvSpPr>
          <p:nvPr>
            <p:ph type="title"/>
          </p:nvPr>
        </p:nvSpPr>
        <p:spPr>
          <a:prstGeom prst="rect">
            <a:avLst/>
          </a:prstGeom>
        </p:spPr>
        <p:txBody>
          <a:bodyPr>
            <a:normAutofit/>
          </a:bodyPr>
          <a:lstStyle/>
          <a:p>
            <a:r>
              <a:rPr sz="4000" b="1" i="1" dirty="0" smtClean="0">
                <a:solidFill>
                  <a:schemeClr val="accent5">
                    <a:lumMod val="75000"/>
                  </a:schemeClr>
                </a:solidFill>
              </a:rPr>
              <a:t>ACTIVE/PASSIVE </a:t>
            </a:r>
            <a:endParaRPr sz="4000" b="1" i="1" dirty="0">
              <a:solidFill>
                <a:schemeClr val="accent5">
                  <a:lumMod val="75000"/>
                </a:schemeClr>
              </a:solidFill>
            </a:endParaRPr>
          </a:p>
        </p:txBody>
      </p:sp>
      <p:sp>
        <p:nvSpPr>
          <p:cNvPr id="182" name="Content Placeholder 2"/>
          <p:cNvSpPr txBox="1">
            <a:spLocks noGrp="1"/>
          </p:cNvSpPr>
          <p:nvPr>
            <p:ph type="body" idx="1"/>
          </p:nvPr>
        </p:nvSpPr>
        <p:spPr>
          <a:prstGeom prst="rect">
            <a:avLst/>
          </a:prstGeom>
        </p:spPr>
        <p:txBody>
          <a:bodyPr/>
          <a:lstStyle/>
          <a:p>
            <a:pPr>
              <a:buBlip>
                <a:blip r:embed="rId2"/>
              </a:buBlip>
            </a:pPr>
            <a:r>
              <a:t>Examples: </a:t>
            </a:r>
          </a:p>
          <a:p>
            <a:pPr marL="1004776" lvl="1" indent="-471376">
              <a:spcBef>
                <a:spcPts val="700"/>
              </a:spcBef>
              <a:buFont typeface="Verdana"/>
              <a:buBlip>
                <a:blip r:embed="rId2"/>
              </a:buBlip>
              <a:defRPr sz="3800">
                <a:latin typeface="Gill Sans MT"/>
                <a:ea typeface="Gill Sans MT"/>
                <a:cs typeface="Gill Sans MT"/>
                <a:sym typeface="Gill Sans MT"/>
              </a:defRPr>
            </a:pPr>
            <a:r>
              <a:t>Active: </a:t>
            </a:r>
            <a:br/>
            <a:r>
              <a:t>Once a week, Tom </a:t>
            </a:r>
            <a:r>
              <a:rPr b="1"/>
              <a:t>cleans</a:t>
            </a:r>
            <a:r>
              <a:t> the car.  </a:t>
            </a:r>
          </a:p>
          <a:p>
            <a:pPr marL="1004776" lvl="1" indent="-471376">
              <a:spcBef>
                <a:spcPts val="700"/>
              </a:spcBef>
              <a:buFont typeface="Verdana"/>
              <a:buBlip>
                <a:blip r:embed="rId2"/>
              </a:buBlip>
              <a:defRPr sz="3800">
                <a:latin typeface="Gill Sans MT"/>
                <a:ea typeface="Gill Sans MT"/>
                <a:cs typeface="Gill Sans MT"/>
                <a:sym typeface="Gill Sans MT"/>
              </a:defRPr>
            </a:pPr>
            <a:r>
              <a:t>Passive: </a:t>
            </a:r>
            <a:br/>
            <a:r>
              <a:t>Once a week, the car </a:t>
            </a:r>
            <a:r>
              <a:rPr b="1"/>
              <a:t>is cleaned</a:t>
            </a:r>
            <a:r>
              <a:t> by Tom.</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itle 1"/>
          <p:cNvSpPr txBox="1">
            <a:spLocks noGrp="1"/>
          </p:cNvSpPr>
          <p:nvPr>
            <p:ph type="title"/>
          </p:nvPr>
        </p:nvSpPr>
        <p:spPr>
          <a:prstGeom prst="rect">
            <a:avLst/>
          </a:prstGeom>
        </p:spPr>
        <p:txBody>
          <a:bodyPr>
            <a:normAutofit/>
          </a:bodyPr>
          <a:lstStyle>
            <a:lvl1pPr defTabSz="560831">
              <a:defRPr sz="6719"/>
            </a:lvl1pPr>
          </a:lstStyle>
          <a:p>
            <a:r>
              <a:rPr sz="4000" b="1" i="1" dirty="0">
                <a:solidFill>
                  <a:schemeClr val="accent5">
                    <a:lumMod val="75000"/>
                  </a:schemeClr>
                </a:solidFill>
              </a:rPr>
              <a:t>Using the Simple Future Tense</a:t>
            </a:r>
          </a:p>
        </p:txBody>
      </p:sp>
      <p:sp>
        <p:nvSpPr>
          <p:cNvPr id="185" name="Content Placeholder 2"/>
          <p:cNvSpPr txBox="1">
            <a:spLocks noGrp="1"/>
          </p:cNvSpPr>
          <p:nvPr>
            <p:ph type="body" idx="1"/>
          </p:nvPr>
        </p:nvSpPr>
        <p:spPr>
          <a:prstGeom prst="rect">
            <a:avLst/>
          </a:prstGeom>
        </p:spPr>
        <p:txBody>
          <a:bodyPr/>
          <a:lstStyle/>
          <a:p>
            <a:pPr marL="485394" indent="-485394" defTabSz="531622">
              <a:spcBef>
                <a:spcPts val="3800"/>
              </a:spcBef>
              <a:buBlip>
                <a:blip r:embed="rId2"/>
              </a:buBlip>
              <a:defRPr sz="3913"/>
            </a:pPr>
            <a:r>
              <a:t>Simple Future has two different forms in English: </a:t>
            </a:r>
          </a:p>
          <a:p>
            <a:pPr marL="914346" lvl="1" indent="-428952" defTabSz="531622">
              <a:spcBef>
                <a:spcPts val="600"/>
              </a:spcBef>
              <a:buFont typeface="Verdana"/>
              <a:buBlip>
                <a:blip r:embed="rId2"/>
              </a:buBlip>
              <a:defRPr sz="3458"/>
            </a:pPr>
            <a:r>
              <a:t>"will" </a:t>
            </a:r>
          </a:p>
          <a:p>
            <a:pPr marL="914346" lvl="1" indent="-428952" defTabSz="531622">
              <a:spcBef>
                <a:spcPts val="600"/>
              </a:spcBef>
              <a:buFont typeface="Verdana"/>
              <a:buBlip>
                <a:blip r:embed="rId2"/>
              </a:buBlip>
              <a:defRPr sz="3458"/>
            </a:pPr>
            <a:r>
              <a:t> "be going to" </a:t>
            </a:r>
          </a:p>
          <a:p>
            <a:pPr marL="485394" indent="-485394" defTabSz="531622">
              <a:spcBef>
                <a:spcPts val="3800"/>
              </a:spcBef>
              <a:buBlip>
                <a:blip r:embed="rId2"/>
              </a:buBlip>
              <a:defRPr sz="3913"/>
            </a:pPr>
            <a:r>
              <a:t>Although the two forms can sometimes be used interchangeably, they often express two very different meanings. </a:t>
            </a:r>
          </a:p>
          <a:p>
            <a:pPr marL="485394" indent="-485394" defTabSz="531622">
              <a:spcBef>
                <a:spcPts val="3800"/>
              </a:spcBef>
              <a:buBlip>
                <a:blip r:embed="rId2"/>
              </a:buBlip>
              <a:defRPr sz="3913"/>
            </a:pPr>
            <a:r>
              <a:t>Both "will" and "be going to" refer to a specific time in the future.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itle 1"/>
          <p:cNvSpPr txBox="1">
            <a:spLocks noGrp="1"/>
          </p:cNvSpPr>
          <p:nvPr>
            <p:ph type="title"/>
          </p:nvPr>
        </p:nvSpPr>
        <p:spPr>
          <a:prstGeom prst="rect">
            <a:avLst/>
          </a:prstGeom>
        </p:spPr>
        <p:txBody>
          <a:bodyPr>
            <a:normAutofit/>
          </a:bodyPr>
          <a:lstStyle/>
          <a:p>
            <a:r>
              <a:rPr sz="4400" b="1" i="1" dirty="0">
                <a:solidFill>
                  <a:schemeClr val="accent5">
                    <a:lumMod val="75000"/>
                  </a:schemeClr>
                </a:solidFill>
              </a:rPr>
              <a:t>Using the Past Tense</a:t>
            </a:r>
          </a:p>
        </p:txBody>
      </p:sp>
      <p:sp>
        <p:nvSpPr>
          <p:cNvPr id="134" name="Content Placeholder 2"/>
          <p:cNvSpPr txBox="1">
            <a:spLocks noGrp="1"/>
          </p:cNvSpPr>
          <p:nvPr>
            <p:ph type="body" idx="1"/>
          </p:nvPr>
        </p:nvSpPr>
        <p:spPr>
          <a:prstGeom prst="rect">
            <a:avLst/>
          </a:prstGeom>
        </p:spPr>
        <p:txBody>
          <a:bodyPr/>
          <a:lstStyle/>
          <a:p>
            <a:pPr marL="383494" indent="-383494">
              <a:buBlip>
                <a:blip r:embed="rId3"/>
              </a:buBlip>
              <a:defRPr sz="3800" b="1">
                <a:latin typeface="Gill Sans MT"/>
                <a:ea typeface="Gill Sans MT"/>
                <a:cs typeface="Gill Sans MT"/>
                <a:sym typeface="Gill Sans MT"/>
              </a:defRPr>
            </a:pPr>
            <a:r>
              <a:t>Simple Past</a:t>
            </a:r>
            <a:r>
              <a:rPr b="0"/>
              <a:t> </a:t>
            </a:r>
          </a:p>
          <a:p>
            <a:pPr marL="1004776" lvl="1" indent="-471376">
              <a:spcBef>
                <a:spcPts val="700"/>
              </a:spcBef>
              <a:buFont typeface="Verdana"/>
              <a:buBlip>
                <a:blip r:embed="rId3"/>
              </a:buBlip>
              <a:defRPr sz="3800"/>
            </a:pPr>
            <a:r>
              <a:t> [VERB+ed] or irregular verbs </a:t>
            </a:r>
          </a:p>
          <a:p>
            <a:pPr>
              <a:buBlip>
                <a:blip r:embed="rId3"/>
              </a:buBlip>
            </a:pPr>
            <a:r>
              <a:t>Examples: </a:t>
            </a:r>
          </a:p>
          <a:p>
            <a:pPr marL="1004776" lvl="1" indent="-471376">
              <a:spcBef>
                <a:spcPts val="700"/>
              </a:spcBef>
              <a:buFont typeface="Verdana"/>
              <a:buBlip>
                <a:blip r:embed="rId3"/>
              </a:buBlip>
              <a:defRPr sz="3800"/>
            </a:pPr>
            <a:r>
              <a:t>You </a:t>
            </a:r>
            <a:r>
              <a:rPr b="1">
                <a:latin typeface="Gill Sans MT"/>
                <a:ea typeface="Gill Sans MT"/>
                <a:cs typeface="Gill Sans MT"/>
                <a:sym typeface="Gill Sans MT"/>
              </a:rPr>
              <a:t>called</a:t>
            </a:r>
            <a:r>
              <a:t> Debbie.</a:t>
            </a:r>
          </a:p>
          <a:p>
            <a:pPr marL="1004776" lvl="1" indent="-471376">
              <a:spcBef>
                <a:spcPts val="700"/>
              </a:spcBef>
              <a:buFont typeface="Verdana"/>
              <a:buBlip>
                <a:blip r:embed="rId3"/>
              </a:buBlip>
              <a:defRPr sz="3800" b="1">
                <a:latin typeface="Gill Sans MT"/>
                <a:ea typeface="Gill Sans MT"/>
                <a:cs typeface="Gill Sans MT"/>
                <a:sym typeface="Gill Sans MT"/>
              </a:defRPr>
            </a:pPr>
            <a:r>
              <a:t>Did</a:t>
            </a:r>
            <a:r>
              <a:rPr b="0"/>
              <a:t> you </a:t>
            </a:r>
            <a:r>
              <a:t>call</a:t>
            </a:r>
            <a:r>
              <a:rPr b="0"/>
              <a:t> Debbie?</a:t>
            </a:r>
          </a:p>
          <a:p>
            <a:pPr marL="1004776" lvl="1" indent="-471376">
              <a:spcBef>
                <a:spcPts val="700"/>
              </a:spcBef>
              <a:buFont typeface="Verdana"/>
              <a:buBlip>
                <a:blip r:embed="rId3"/>
              </a:buBlip>
              <a:defRPr sz="3800"/>
            </a:pPr>
            <a:r>
              <a:t>You </a:t>
            </a:r>
            <a:r>
              <a:rPr b="1">
                <a:latin typeface="Gill Sans MT"/>
                <a:ea typeface="Gill Sans MT"/>
                <a:cs typeface="Gill Sans MT"/>
                <a:sym typeface="Gill Sans MT"/>
              </a:rPr>
              <a:t>did not call</a:t>
            </a:r>
            <a:r>
              <a:t> Debbie.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FORM "Will" </a:t>
            </a:r>
          </a:p>
        </p:txBody>
      </p:sp>
      <p:sp>
        <p:nvSpPr>
          <p:cNvPr id="188" name="Content Placeholder 2"/>
          <p:cNvSpPr txBox="1">
            <a:spLocks noGrp="1"/>
          </p:cNvSpPr>
          <p:nvPr>
            <p:ph type="body" idx="1"/>
          </p:nvPr>
        </p:nvSpPr>
        <p:spPr>
          <a:prstGeom prst="rect">
            <a:avLst/>
          </a:prstGeom>
        </p:spPr>
        <p:txBody>
          <a:bodyPr/>
          <a:lstStyle/>
          <a:p>
            <a:pPr>
              <a:buBlip>
                <a:blip r:embed="rId2"/>
              </a:buBlip>
            </a:pPr>
            <a:r>
              <a:t>[will + verb] </a:t>
            </a:r>
          </a:p>
          <a:p>
            <a:pPr>
              <a:buBlip>
                <a:blip r:embed="rId2"/>
              </a:buBlip>
            </a:pPr>
            <a:r>
              <a:t>Examples: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will help</a:t>
            </a:r>
            <a:r>
              <a:t> him later. </a:t>
            </a:r>
          </a:p>
          <a:p>
            <a:pPr marL="1004776" lvl="1" indent="-471376">
              <a:spcBef>
                <a:spcPts val="700"/>
              </a:spcBef>
              <a:buFont typeface="Verdana"/>
              <a:buBlip>
                <a:blip r:embed="rId2"/>
              </a:buBlip>
              <a:defRPr sz="3800" b="1">
                <a:latin typeface="Gill Sans MT"/>
                <a:ea typeface="Gill Sans MT"/>
                <a:cs typeface="Gill Sans MT"/>
                <a:sym typeface="Gill Sans MT"/>
              </a:defRPr>
            </a:pPr>
            <a:r>
              <a:t>Will</a:t>
            </a:r>
            <a:r>
              <a:rPr b="0"/>
              <a:t> you </a:t>
            </a:r>
            <a:r>
              <a:t>help</a:t>
            </a:r>
            <a:r>
              <a:rPr b="0"/>
              <a:t> him later?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will not help</a:t>
            </a:r>
            <a:r>
              <a:t> him later.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FORM "Be Going To" </a:t>
            </a:r>
          </a:p>
        </p:txBody>
      </p:sp>
      <p:sp>
        <p:nvSpPr>
          <p:cNvPr id="191" name="Content Placeholder 2"/>
          <p:cNvSpPr txBox="1">
            <a:spLocks noGrp="1"/>
          </p:cNvSpPr>
          <p:nvPr>
            <p:ph type="body" idx="1"/>
          </p:nvPr>
        </p:nvSpPr>
        <p:spPr>
          <a:prstGeom prst="rect">
            <a:avLst/>
          </a:prstGeom>
        </p:spPr>
        <p:txBody>
          <a:bodyPr/>
          <a:lstStyle/>
          <a:p>
            <a:pPr>
              <a:buBlip>
                <a:blip r:embed="rId2"/>
              </a:buBlip>
            </a:pPr>
            <a:r>
              <a:t>[am/is/are + going to + verb] </a:t>
            </a:r>
          </a:p>
          <a:p>
            <a:pPr>
              <a:buBlip>
                <a:blip r:embed="rId2"/>
              </a:buBlip>
            </a:pPr>
            <a:r>
              <a:t>Examples: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are going to meet</a:t>
            </a:r>
            <a:r>
              <a:t> Jane tonight. </a:t>
            </a:r>
          </a:p>
          <a:p>
            <a:pPr marL="1004776" lvl="1" indent="-471376">
              <a:spcBef>
                <a:spcPts val="700"/>
              </a:spcBef>
              <a:buFont typeface="Verdana"/>
              <a:buBlip>
                <a:blip r:embed="rId2"/>
              </a:buBlip>
              <a:defRPr sz="3800" b="1">
                <a:latin typeface="Gill Sans MT"/>
                <a:ea typeface="Gill Sans MT"/>
                <a:cs typeface="Gill Sans MT"/>
                <a:sym typeface="Gill Sans MT"/>
              </a:defRPr>
            </a:pPr>
            <a:r>
              <a:t>Are</a:t>
            </a:r>
            <a:r>
              <a:rPr b="0"/>
              <a:t> you </a:t>
            </a:r>
            <a:r>
              <a:t>going to meet</a:t>
            </a:r>
            <a:r>
              <a:rPr b="0"/>
              <a:t> Jane tonight?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are not going to meet</a:t>
            </a:r>
            <a:r>
              <a:t> Jane tonight.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1:</a:t>
            </a:r>
            <a:br>
              <a:rPr sz="4000" b="1" i="1" dirty="0">
                <a:solidFill>
                  <a:schemeClr val="accent5">
                    <a:lumMod val="75000"/>
                  </a:schemeClr>
                </a:solidFill>
              </a:rPr>
            </a:br>
            <a:r>
              <a:rPr sz="4000" b="1" i="1" dirty="0">
                <a:solidFill>
                  <a:schemeClr val="accent5">
                    <a:lumMod val="75000"/>
                  </a:schemeClr>
                </a:solidFill>
              </a:rPr>
              <a:t>"Will" to Express a Voluntary Action </a:t>
            </a:r>
          </a:p>
        </p:txBody>
      </p:sp>
      <p:sp>
        <p:nvSpPr>
          <p:cNvPr id="194" name="Content Placeholder 2"/>
          <p:cNvSpPr txBox="1">
            <a:spLocks noGrp="1"/>
          </p:cNvSpPr>
          <p:nvPr>
            <p:ph type="body" idx="1"/>
          </p:nvPr>
        </p:nvSpPr>
        <p:spPr>
          <a:prstGeom prst="rect">
            <a:avLst/>
          </a:prstGeom>
        </p:spPr>
        <p:txBody>
          <a:bodyPr/>
          <a:lstStyle/>
          <a:p>
            <a:pPr marL="485394" indent="-485394" defTabSz="531622">
              <a:spcBef>
                <a:spcPts val="3800"/>
              </a:spcBef>
              <a:buBlip>
                <a:blip r:embed="rId2"/>
              </a:buBlip>
              <a:defRPr sz="3913"/>
            </a:pPr>
            <a:r>
              <a:t>"Will" often suggests that a speaker will do something voluntarily. </a:t>
            </a:r>
          </a:p>
          <a:p>
            <a:pPr marL="914346" lvl="1" indent="-428952" defTabSz="531622">
              <a:spcBef>
                <a:spcPts val="600"/>
              </a:spcBef>
              <a:buFont typeface="Verdana"/>
              <a:buBlip>
                <a:blip r:embed="rId2"/>
              </a:buBlip>
              <a:defRPr sz="3458"/>
            </a:pPr>
            <a:r>
              <a:t>A voluntary action is one the speaker offers to do for someone else. </a:t>
            </a:r>
          </a:p>
          <a:p>
            <a:pPr marL="914346" lvl="1" indent="-428952" defTabSz="531622">
              <a:spcBef>
                <a:spcPts val="600"/>
              </a:spcBef>
              <a:buFont typeface="Verdana"/>
              <a:buBlip>
                <a:blip r:embed="rId2"/>
              </a:buBlip>
              <a:defRPr sz="3458"/>
            </a:pPr>
            <a:r>
              <a:t>Often, we use "will" to respond to someone else's complaint or request for help.</a:t>
            </a:r>
          </a:p>
          <a:p>
            <a:pPr marL="914346" lvl="1" indent="-428952" defTabSz="531622">
              <a:spcBef>
                <a:spcPts val="600"/>
              </a:spcBef>
              <a:buFont typeface="Verdana"/>
              <a:buBlip>
                <a:blip r:embed="rId2"/>
              </a:buBlip>
              <a:defRPr sz="3458"/>
            </a:pPr>
            <a:r>
              <a:t> We also use "will" when we request that someone help us or volunteer to do something for us. </a:t>
            </a:r>
          </a:p>
          <a:p>
            <a:pPr marL="914346" lvl="1" indent="-428952" defTabSz="531622">
              <a:spcBef>
                <a:spcPts val="600"/>
              </a:spcBef>
              <a:buFont typeface="Verdana"/>
              <a:buBlip>
                <a:blip r:embed="rId2"/>
              </a:buBlip>
              <a:defRPr sz="3458"/>
            </a:pPr>
            <a:r>
              <a:t>Similarly, we use "will not" or "won't" when we refuse to voluntarily do something.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1:</a:t>
            </a:r>
            <a:br>
              <a:rPr sz="4000" b="1" i="1" dirty="0">
                <a:solidFill>
                  <a:schemeClr val="accent5">
                    <a:lumMod val="75000"/>
                  </a:schemeClr>
                </a:solidFill>
              </a:rPr>
            </a:br>
            <a:r>
              <a:rPr sz="4000" b="1" i="1" dirty="0">
                <a:solidFill>
                  <a:schemeClr val="accent5">
                    <a:lumMod val="75000"/>
                  </a:schemeClr>
                </a:solidFill>
              </a:rPr>
              <a:t>"Will" to Express a Voluntary Action </a:t>
            </a:r>
          </a:p>
        </p:txBody>
      </p:sp>
      <p:sp>
        <p:nvSpPr>
          <p:cNvPr id="197" name="Content Placeholder 2"/>
          <p:cNvSpPr txBox="1">
            <a:spLocks noGrp="1"/>
          </p:cNvSpPr>
          <p:nvPr>
            <p:ph type="body" idx="1"/>
          </p:nvPr>
        </p:nvSpPr>
        <p:spPr>
          <a:prstGeom prst="rect">
            <a:avLst/>
          </a:prstGeom>
        </p:spPr>
        <p:txBody>
          <a:bodyPr/>
          <a:lstStyle/>
          <a:p>
            <a:pPr>
              <a:buBlip>
                <a:blip r:embed="rId2"/>
              </a:buBlip>
            </a:pPr>
            <a:r>
              <a:t>Examples:</a:t>
            </a:r>
          </a:p>
          <a:p>
            <a:pPr marL="1004776" lvl="1" indent="-471376">
              <a:spcBef>
                <a:spcPts val="700"/>
              </a:spcBef>
              <a:buFont typeface="Verdana"/>
              <a:buBlip>
                <a:blip r:embed="rId2"/>
              </a:buBlip>
              <a:defRPr sz="3800"/>
            </a:pPr>
            <a:r>
              <a:t>I </a:t>
            </a:r>
            <a:r>
              <a:rPr b="1">
                <a:latin typeface="Gill Sans MT"/>
                <a:ea typeface="Gill Sans MT"/>
                <a:cs typeface="Gill Sans MT"/>
                <a:sym typeface="Gill Sans MT"/>
              </a:rPr>
              <a:t>will send </a:t>
            </a:r>
            <a:r>
              <a:t>you the information when I get it. </a:t>
            </a:r>
          </a:p>
          <a:p>
            <a:pPr marL="1004776" lvl="1" indent="-471376">
              <a:spcBef>
                <a:spcPts val="700"/>
              </a:spcBef>
              <a:buFont typeface="Verdana"/>
              <a:buBlip>
                <a:blip r:embed="rId2"/>
              </a:buBlip>
              <a:defRPr sz="3800" b="1">
                <a:latin typeface="Gill Sans MT"/>
                <a:ea typeface="Gill Sans MT"/>
                <a:cs typeface="Gill Sans MT"/>
                <a:sym typeface="Gill Sans MT"/>
              </a:defRPr>
            </a:pPr>
            <a:r>
              <a:t>Will</a:t>
            </a:r>
            <a:r>
              <a:rPr b="0"/>
              <a:t> you </a:t>
            </a:r>
            <a:r>
              <a:t>help</a:t>
            </a:r>
            <a:r>
              <a:rPr b="0"/>
              <a:t> me move this heavy table? </a:t>
            </a:r>
          </a:p>
          <a:p>
            <a:pPr marL="1004776" lvl="1" indent="-471376">
              <a:spcBef>
                <a:spcPts val="700"/>
              </a:spcBef>
              <a:buFont typeface="Verdana"/>
              <a:buBlip>
                <a:blip r:embed="rId2"/>
              </a:buBlip>
              <a:defRPr sz="3800"/>
            </a:pPr>
            <a:r>
              <a:t>I </a:t>
            </a:r>
            <a:r>
              <a:rPr b="1">
                <a:latin typeface="Gill Sans MT"/>
                <a:ea typeface="Gill Sans MT"/>
                <a:cs typeface="Gill Sans MT"/>
                <a:sym typeface="Gill Sans MT"/>
              </a:rPr>
              <a:t>won't do</a:t>
            </a:r>
            <a:r>
              <a:t> all the housework myself! </a:t>
            </a:r>
          </a:p>
          <a:p>
            <a:pPr marL="1004776" lvl="1" indent="-471376">
              <a:spcBef>
                <a:spcPts val="700"/>
              </a:spcBef>
              <a:buFont typeface="Verdana"/>
              <a:buBlip>
                <a:blip r:embed="rId2"/>
              </a:buBlip>
              <a:defRPr sz="3800"/>
            </a:pPr>
            <a:r>
              <a:t>I</a:t>
            </a:r>
            <a:r>
              <a:rPr b="1">
                <a:latin typeface="Gill Sans MT"/>
                <a:ea typeface="Gill Sans MT"/>
                <a:cs typeface="Gill Sans MT"/>
                <a:sym typeface="Gill Sans MT"/>
              </a:rPr>
              <a:t>'ll make</a:t>
            </a:r>
            <a:r>
              <a:t> some sandwiches.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2:</a:t>
            </a:r>
            <a:br>
              <a:rPr sz="4000" b="1" i="1" dirty="0">
                <a:solidFill>
                  <a:schemeClr val="accent5">
                    <a:lumMod val="75000"/>
                  </a:schemeClr>
                </a:solidFill>
              </a:rPr>
            </a:br>
            <a:r>
              <a:rPr sz="4000" b="1" i="1" dirty="0">
                <a:solidFill>
                  <a:schemeClr val="accent5">
                    <a:lumMod val="75000"/>
                  </a:schemeClr>
                </a:solidFill>
              </a:rPr>
              <a:t>"Will" to Express a Promise </a:t>
            </a:r>
          </a:p>
        </p:txBody>
      </p:sp>
      <p:sp>
        <p:nvSpPr>
          <p:cNvPr id="200" name="Content Placeholder 2"/>
          <p:cNvSpPr txBox="1">
            <a:spLocks noGrp="1"/>
          </p:cNvSpPr>
          <p:nvPr>
            <p:ph type="body" idx="1"/>
          </p:nvPr>
        </p:nvSpPr>
        <p:spPr>
          <a:prstGeom prst="rect">
            <a:avLst/>
          </a:prstGeom>
        </p:spPr>
        <p:txBody>
          <a:bodyPr/>
          <a:lstStyle/>
          <a:p>
            <a:pPr marL="485394" indent="-485394" defTabSz="531622">
              <a:spcBef>
                <a:spcPts val="3800"/>
              </a:spcBef>
              <a:buBlip>
                <a:blip r:embed="rId2"/>
              </a:buBlip>
              <a:defRPr sz="3913"/>
            </a:pPr>
            <a:r>
              <a:t>"Will" is usually used in promises. </a:t>
            </a:r>
          </a:p>
          <a:p>
            <a:pPr marL="485394" indent="-485394" defTabSz="531622">
              <a:spcBef>
                <a:spcPts val="3800"/>
              </a:spcBef>
              <a:buBlip>
                <a:blip r:embed="rId2"/>
              </a:buBlip>
              <a:defRPr sz="3913"/>
            </a:pPr>
            <a:r>
              <a:t>Examples: </a:t>
            </a:r>
          </a:p>
          <a:p>
            <a:pPr marL="914346" lvl="1" indent="-428952" defTabSz="531622">
              <a:spcBef>
                <a:spcPts val="600"/>
              </a:spcBef>
              <a:buFont typeface="Verdana"/>
              <a:buBlip>
                <a:blip r:embed="rId2"/>
              </a:buBlip>
              <a:defRPr sz="3458"/>
            </a:pPr>
            <a:r>
              <a:t>I </a:t>
            </a:r>
            <a:r>
              <a:rPr b="1">
                <a:latin typeface="Gill Sans MT"/>
                <a:ea typeface="Gill Sans MT"/>
                <a:cs typeface="Gill Sans MT"/>
                <a:sym typeface="Gill Sans MT"/>
              </a:rPr>
              <a:t>will call</a:t>
            </a:r>
            <a:r>
              <a:t> you when I arrive. </a:t>
            </a:r>
          </a:p>
          <a:p>
            <a:pPr marL="914346" lvl="1" indent="-428952" defTabSz="531622">
              <a:spcBef>
                <a:spcPts val="600"/>
              </a:spcBef>
              <a:buFont typeface="Verdana"/>
              <a:buBlip>
                <a:blip r:embed="rId2"/>
              </a:buBlip>
              <a:defRPr sz="3458"/>
            </a:pPr>
            <a:r>
              <a:t>If I am elected President of the United States, I </a:t>
            </a:r>
            <a:r>
              <a:rPr b="1">
                <a:latin typeface="Gill Sans MT"/>
                <a:ea typeface="Gill Sans MT"/>
                <a:cs typeface="Gill Sans MT"/>
                <a:sym typeface="Gill Sans MT"/>
              </a:rPr>
              <a:t>will make</a:t>
            </a:r>
            <a:r>
              <a:t> sure everyone has access to inexpensive health insurance. </a:t>
            </a:r>
          </a:p>
          <a:p>
            <a:pPr marL="914346" lvl="1" indent="-428952" defTabSz="531622">
              <a:spcBef>
                <a:spcPts val="600"/>
              </a:spcBef>
              <a:buFont typeface="Verdana"/>
              <a:buBlip>
                <a:blip r:embed="rId2"/>
              </a:buBlip>
              <a:defRPr sz="3458"/>
            </a:pPr>
            <a:r>
              <a:t>I promise I </a:t>
            </a:r>
            <a:r>
              <a:rPr b="1">
                <a:latin typeface="Gill Sans MT"/>
                <a:ea typeface="Gill Sans MT"/>
                <a:cs typeface="Gill Sans MT"/>
                <a:sym typeface="Gill Sans MT"/>
              </a:rPr>
              <a:t>will not tell</a:t>
            </a:r>
            <a:r>
              <a:t> him about the surprise party. </a:t>
            </a:r>
          </a:p>
          <a:p>
            <a:pPr marL="914346" lvl="1" indent="-428952" defTabSz="531622">
              <a:spcBef>
                <a:spcPts val="600"/>
              </a:spcBef>
              <a:buFont typeface="Verdana"/>
              <a:buBlip>
                <a:blip r:embed="rId2"/>
              </a:buBlip>
              <a:defRPr sz="3458"/>
            </a:pPr>
            <a:r>
              <a:t>Don't worry, I</a:t>
            </a:r>
            <a:r>
              <a:rPr b="1">
                <a:latin typeface="Gill Sans MT"/>
                <a:ea typeface="Gill Sans MT"/>
                <a:cs typeface="Gill Sans MT"/>
                <a:sym typeface="Gill Sans MT"/>
              </a:rPr>
              <a:t>'ll be</a:t>
            </a:r>
            <a:r>
              <a:t> careful. </a:t>
            </a:r>
          </a:p>
          <a:p>
            <a:pPr marL="914346" lvl="1" indent="-428952" defTabSz="531622">
              <a:spcBef>
                <a:spcPts val="600"/>
              </a:spcBef>
              <a:buFont typeface="Verdana"/>
              <a:buBlip>
                <a:blip r:embed="rId2"/>
              </a:buBlip>
              <a:defRPr sz="3458"/>
            </a:pPr>
            <a:r>
              <a:t>I </a:t>
            </a:r>
            <a:r>
              <a:rPr b="1">
                <a:latin typeface="Gill Sans MT"/>
                <a:ea typeface="Gill Sans MT"/>
                <a:cs typeface="Gill Sans MT"/>
                <a:sym typeface="Gill Sans MT"/>
              </a:rPr>
              <a:t>won't tell</a:t>
            </a:r>
            <a:r>
              <a:t> anyone your secret.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3:</a:t>
            </a:r>
            <a:br>
              <a:rPr sz="4000" b="1" i="1" dirty="0">
                <a:solidFill>
                  <a:schemeClr val="accent5">
                    <a:lumMod val="75000"/>
                  </a:schemeClr>
                </a:solidFill>
              </a:rPr>
            </a:br>
            <a:r>
              <a:rPr sz="4000" b="1" i="1" dirty="0">
                <a:solidFill>
                  <a:schemeClr val="accent5">
                    <a:lumMod val="75000"/>
                  </a:schemeClr>
                </a:solidFill>
              </a:rPr>
              <a:t>"Be going to" to Express a Plan </a:t>
            </a:r>
          </a:p>
        </p:txBody>
      </p:sp>
      <p:sp>
        <p:nvSpPr>
          <p:cNvPr id="203" name="Content Placeholder 2"/>
          <p:cNvSpPr txBox="1">
            <a:spLocks noGrp="1"/>
          </p:cNvSpPr>
          <p:nvPr>
            <p:ph type="body" idx="1"/>
          </p:nvPr>
        </p:nvSpPr>
        <p:spPr>
          <a:prstGeom prst="rect">
            <a:avLst/>
          </a:prstGeom>
        </p:spPr>
        <p:txBody>
          <a:bodyPr/>
          <a:lstStyle/>
          <a:p>
            <a:pPr marL="506729" indent="-506729" defTabSz="554990">
              <a:spcBef>
                <a:spcPts val="3900"/>
              </a:spcBef>
              <a:buBlip>
                <a:blip r:embed="rId2"/>
              </a:buBlip>
              <a:defRPr sz="4084"/>
            </a:pPr>
            <a:r>
              <a:t>"Be going to" expresses that something is a plan and/or that a person intends to do in the future. </a:t>
            </a:r>
          </a:p>
          <a:p>
            <a:pPr marL="954537" lvl="1" indent="-447807" defTabSz="554990">
              <a:spcBef>
                <a:spcPts val="600"/>
              </a:spcBef>
              <a:buFont typeface="Verdana"/>
              <a:buBlip>
                <a:blip r:embed="rId2"/>
              </a:buBlip>
              <a:defRPr sz="3609"/>
            </a:pPr>
            <a:r>
              <a:t>It does not matter whether the plan is realistic or not. </a:t>
            </a:r>
          </a:p>
          <a:p>
            <a:pPr marL="506729" indent="-506729" defTabSz="554990">
              <a:spcBef>
                <a:spcPts val="3900"/>
              </a:spcBef>
              <a:buBlip>
                <a:blip r:embed="rId2"/>
              </a:buBlip>
              <a:defRPr sz="4084"/>
            </a:pPr>
            <a:r>
              <a:t>Examples: </a:t>
            </a:r>
          </a:p>
          <a:p>
            <a:pPr marL="954537" lvl="1" indent="-447807" defTabSz="554990">
              <a:spcBef>
                <a:spcPts val="600"/>
              </a:spcBef>
              <a:buFont typeface="Verdana"/>
              <a:buBlip>
                <a:blip r:embed="rId2"/>
              </a:buBlip>
              <a:defRPr sz="3609"/>
            </a:pPr>
            <a:r>
              <a:t>He </a:t>
            </a:r>
            <a:r>
              <a:rPr b="1">
                <a:latin typeface="Gill Sans MT"/>
                <a:ea typeface="Gill Sans MT"/>
                <a:cs typeface="Gill Sans MT"/>
                <a:sym typeface="Gill Sans MT"/>
              </a:rPr>
              <a:t>is going to spend</a:t>
            </a:r>
            <a:r>
              <a:t> his vacation in Hawaii. </a:t>
            </a:r>
          </a:p>
          <a:p>
            <a:pPr marL="954537" lvl="1" indent="-447807" defTabSz="554990">
              <a:spcBef>
                <a:spcPts val="600"/>
              </a:spcBef>
              <a:buFont typeface="Verdana"/>
              <a:buBlip>
                <a:blip r:embed="rId2"/>
              </a:buBlip>
              <a:defRPr sz="3609"/>
            </a:pPr>
            <a:r>
              <a:t>She </a:t>
            </a:r>
            <a:r>
              <a:rPr b="1">
                <a:latin typeface="Gill Sans MT"/>
                <a:ea typeface="Gill Sans MT"/>
                <a:cs typeface="Gill Sans MT"/>
                <a:sym typeface="Gill Sans MT"/>
              </a:rPr>
              <a:t>is not going to spend</a:t>
            </a:r>
            <a:r>
              <a:t> her vacation in Hawaii. </a:t>
            </a:r>
          </a:p>
          <a:p>
            <a:pPr marL="954537" lvl="1" indent="-447807" defTabSz="554990">
              <a:spcBef>
                <a:spcPts val="600"/>
              </a:spcBef>
              <a:buFont typeface="Verdana"/>
              <a:buBlip>
                <a:blip r:embed="rId2"/>
              </a:buBlip>
              <a:defRPr sz="3609"/>
            </a:pPr>
            <a:r>
              <a:t>I</a:t>
            </a:r>
            <a:r>
              <a:rPr b="1">
                <a:latin typeface="Gill Sans MT"/>
                <a:ea typeface="Gill Sans MT"/>
                <a:cs typeface="Gill Sans MT"/>
                <a:sym typeface="Gill Sans MT"/>
              </a:rPr>
              <a:t>'m going to be</a:t>
            </a:r>
            <a:r>
              <a:t> an actor when I grow up.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4:</a:t>
            </a:r>
            <a:br>
              <a:rPr sz="4000" b="1" i="1" dirty="0">
                <a:solidFill>
                  <a:schemeClr val="accent5">
                    <a:lumMod val="75000"/>
                  </a:schemeClr>
                </a:solidFill>
              </a:rPr>
            </a:br>
            <a:r>
              <a:rPr sz="4000" b="1" i="1" dirty="0">
                <a:solidFill>
                  <a:schemeClr val="accent5">
                    <a:lumMod val="75000"/>
                  </a:schemeClr>
                </a:solidFill>
              </a:rPr>
              <a:t> "Will" or "Be Going to" to Predict</a:t>
            </a:r>
          </a:p>
        </p:txBody>
      </p:sp>
      <p:sp>
        <p:nvSpPr>
          <p:cNvPr id="206" name="Content Placeholder 2"/>
          <p:cNvSpPr txBox="1">
            <a:spLocks noGrp="1"/>
          </p:cNvSpPr>
          <p:nvPr>
            <p:ph type="body" idx="1"/>
          </p:nvPr>
        </p:nvSpPr>
        <p:spPr>
          <a:prstGeom prst="rect">
            <a:avLst/>
          </a:prstGeom>
        </p:spPr>
        <p:txBody>
          <a:bodyPr/>
          <a:lstStyle/>
          <a:p>
            <a:pPr marL="512063" indent="-512063" defTabSz="560831">
              <a:spcBef>
                <a:spcPts val="4000"/>
              </a:spcBef>
              <a:buBlip>
                <a:blip r:embed="rId2"/>
              </a:buBlip>
              <a:defRPr sz="4128"/>
            </a:pPr>
            <a:r>
              <a:t>Both "will" and "be going to" can express the idea of a general prediction about the future. </a:t>
            </a:r>
          </a:p>
          <a:p>
            <a:pPr marL="964585" lvl="1" indent="-452521" defTabSz="560831">
              <a:spcBef>
                <a:spcPts val="600"/>
              </a:spcBef>
              <a:buFont typeface="Verdana"/>
              <a:buBlip>
                <a:blip r:embed="rId2"/>
              </a:buBlip>
              <a:defRPr sz="3648"/>
            </a:pPr>
            <a:r>
              <a:t>Predictions are guesses about what might happen in the future. </a:t>
            </a:r>
          </a:p>
          <a:p>
            <a:pPr marL="512063" indent="-512063" defTabSz="560831">
              <a:spcBef>
                <a:spcPts val="4000"/>
              </a:spcBef>
              <a:buBlip>
                <a:blip r:embed="rId2"/>
              </a:buBlip>
              <a:defRPr sz="4128"/>
            </a:pPr>
            <a:r>
              <a:t>In "prediction" sentences, the subject usually has little control over the future; therefore USES 1-3 do not apply. In the following slide, there is no difference in meaning in the examples.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4:</a:t>
            </a:r>
            <a:br>
              <a:rPr sz="4000" b="1" i="1" dirty="0">
                <a:solidFill>
                  <a:schemeClr val="accent5">
                    <a:lumMod val="75000"/>
                  </a:schemeClr>
                </a:solidFill>
              </a:rPr>
            </a:br>
            <a:r>
              <a:rPr sz="4000" b="1" i="1" dirty="0">
                <a:solidFill>
                  <a:schemeClr val="accent5">
                    <a:lumMod val="75000"/>
                  </a:schemeClr>
                </a:solidFill>
              </a:rPr>
              <a:t> "Will" or "Be Going to" to Predict</a:t>
            </a:r>
          </a:p>
        </p:txBody>
      </p:sp>
      <p:sp>
        <p:nvSpPr>
          <p:cNvPr id="209" name="Content Placeholder 2"/>
          <p:cNvSpPr txBox="1">
            <a:spLocks noGrp="1"/>
          </p:cNvSpPr>
          <p:nvPr>
            <p:ph type="body" idx="1"/>
          </p:nvPr>
        </p:nvSpPr>
        <p:spPr>
          <a:prstGeom prst="rect">
            <a:avLst/>
          </a:prstGeom>
        </p:spPr>
        <p:txBody>
          <a:bodyPr/>
          <a:lstStyle/>
          <a:p>
            <a:pPr marL="522731" indent="-522731" defTabSz="572516">
              <a:spcBef>
                <a:spcPts val="4100"/>
              </a:spcBef>
              <a:buBlip>
                <a:blip r:embed="rId2"/>
              </a:buBlip>
              <a:defRPr sz="4214"/>
            </a:pPr>
            <a:r>
              <a:t>Examples</a:t>
            </a:r>
          </a:p>
          <a:p>
            <a:pPr marL="522731" indent="-522731" defTabSz="572516">
              <a:spcBef>
                <a:spcPts val="4100"/>
              </a:spcBef>
              <a:buBlip>
                <a:blip r:embed="rId2"/>
              </a:buBlip>
              <a:defRPr sz="4214"/>
            </a:pPr>
            <a:r>
              <a:t>The year 2222 </a:t>
            </a:r>
            <a:r>
              <a:rPr b="1">
                <a:latin typeface="Gill Sans MT"/>
                <a:ea typeface="Gill Sans MT"/>
                <a:cs typeface="Gill Sans MT"/>
                <a:sym typeface="Gill Sans MT"/>
              </a:rPr>
              <a:t>will be</a:t>
            </a:r>
            <a:r>
              <a:t> a very interesting year. </a:t>
            </a:r>
          </a:p>
          <a:p>
            <a:pPr marL="522731" indent="-522731" defTabSz="572516">
              <a:spcBef>
                <a:spcPts val="4100"/>
              </a:spcBef>
              <a:buBlip>
                <a:blip r:embed="rId2"/>
              </a:buBlip>
              <a:defRPr sz="4214"/>
            </a:pPr>
            <a:r>
              <a:t>The year 2222 </a:t>
            </a:r>
            <a:r>
              <a:rPr b="1">
                <a:latin typeface="Gill Sans MT"/>
                <a:ea typeface="Gill Sans MT"/>
                <a:cs typeface="Gill Sans MT"/>
                <a:sym typeface="Gill Sans MT"/>
              </a:rPr>
              <a:t>is going to be</a:t>
            </a:r>
            <a:r>
              <a:t> a very interesting year. </a:t>
            </a:r>
          </a:p>
          <a:p>
            <a:pPr marL="522731" indent="-522731" defTabSz="572516">
              <a:spcBef>
                <a:spcPts val="4100"/>
              </a:spcBef>
              <a:buBlip>
                <a:blip r:embed="rId2"/>
              </a:buBlip>
              <a:defRPr sz="4214"/>
            </a:pPr>
            <a:r>
              <a:t>John Smith </a:t>
            </a:r>
            <a:r>
              <a:rPr b="1">
                <a:latin typeface="Gill Sans MT"/>
                <a:ea typeface="Gill Sans MT"/>
                <a:cs typeface="Gill Sans MT"/>
                <a:sym typeface="Gill Sans MT"/>
              </a:rPr>
              <a:t>will be</a:t>
            </a:r>
            <a:r>
              <a:t> the next President. </a:t>
            </a:r>
          </a:p>
          <a:p>
            <a:pPr marL="522731" indent="-522731" defTabSz="572516">
              <a:spcBef>
                <a:spcPts val="4100"/>
              </a:spcBef>
              <a:buBlip>
                <a:blip r:embed="rId2"/>
              </a:buBlip>
              <a:defRPr sz="4214"/>
            </a:pPr>
            <a:r>
              <a:t>John Smith </a:t>
            </a:r>
            <a:r>
              <a:rPr b="1">
                <a:latin typeface="Gill Sans MT"/>
                <a:ea typeface="Gill Sans MT"/>
                <a:cs typeface="Gill Sans MT"/>
                <a:sym typeface="Gill Sans MT"/>
              </a:rPr>
              <a:t>is going to be</a:t>
            </a:r>
            <a:r>
              <a:t> the next President. </a:t>
            </a:r>
            <a:r>
              <a:rPr b="1">
                <a:latin typeface="Gill Sans MT"/>
                <a:ea typeface="Gill Sans MT"/>
                <a:cs typeface="Gill Sans MT"/>
                <a:sym typeface="Gill Sans MT"/>
              </a:rPr>
              <a:t> </a:t>
            </a:r>
            <a:r>
              <a:t>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xfrm>
            <a:off x="894081" y="519291"/>
            <a:ext cx="9630176" cy="1885245"/>
          </a:xfrm>
          <a:prstGeom prst="rect">
            <a:avLst/>
          </a:prstGeom>
        </p:spPr>
        <p:txBody>
          <a:bodyPr/>
          <a:lstStyle/>
          <a:p>
            <a:r>
              <a:rPr sz="4800" b="1" i="1" dirty="0">
                <a:solidFill>
                  <a:schemeClr val="accent5">
                    <a:lumMod val="75000"/>
                  </a:schemeClr>
                </a:solidFill>
              </a:rPr>
              <a:t>IMPORTANT</a:t>
            </a:r>
            <a:r>
              <a:rPr dirty="0"/>
              <a:t> </a:t>
            </a:r>
          </a:p>
        </p:txBody>
      </p:sp>
      <p:sp>
        <p:nvSpPr>
          <p:cNvPr id="212" name="Content Placeholder 2"/>
          <p:cNvSpPr txBox="1">
            <a:spLocks noGrp="1"/>
          </p:cNvSpPr>
          <p:nvPr>
            <p:ph type="body" idx="1"/>
          </p:nvPr>
        </p:nvSpPr>
        <p:spPr>
          <a:prstGeom prst="rect">
            <a:avLst/>
          </a:prstGeom>
        </p:spPr>
        <p:txBody>
          <a:bodyPr/>
          <a:lstStyle>
            <a:lvl1pPr marL="0" indent="90593">
              <a:buSzTx/>
              <a:buNone/>
            </a:lvl1pPr>
          </a:lstStyle>
          <a:p>
            <a:r>
              <a:t>In the Simple Future, it is not always clear which USE the speaker has in mind. Often, there is more than one way to interpret a sentence's meaning.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No Future in Time Clauses </a:t>
            </a:r>
          </a:p>
        </p:txBody>
      </p:sp>
      <p:sp>
        <p:nvSpPr>
          <p:cNvPr id="215" name="Content Placeholder 2"/>
          <p:cNvSpPr txBox="1">
            <a:spLocks noGrp="1"/>
          </p:cNvSpPr>
          <p:nvPr>
            <p:ph type="body" idx="1"/>
          </p:nvPr>
        </p:nvSpPr>
        <p:spPr>
          <a:prstGeom prst="rect">
            <a:avLst/>
          </a:prstGeom>
        </p:spPr>
        <p:txBody>
          <a:bodyPr/>
          <a:lstStyle>
            <a:lvl1pPr>
              <a:buBlip>
                <a:blip r:embed="rId2"/>
              </a:buBlip>
            </a:lvl1pPr>
            <a:lvl2pPr marL="1004776" indent="-471376">
              <a:spcBef>
                <a:spcPts val="700"/>
              </a:spcBef>
              <a:buFont typeface="Verdana"/>
              <a:buBlip>
                <a:blip r:embed="rId2"/>
              </a:buBlip>
              <a:defRPr sz="3800"/>
            </a:lvl2pPr>
          </a:lstStyle>
          <a:p>
            <a:r>
              <a:t>Like all future forms, the Simple Future cannot be used in clauses beginning with time expressions such as when, while, before, after, by the time, as soon as, if, unless, etc. </a:t>
            </a:r>
          </a:p>
          <a:p>
            <a:pPr lvl="1"/>
            <a:r>
              <a:t>Instead of Simple Future, simple present is used.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1: </a:t>
            </a:r>
            <a:br>
              <a:rPr sz="4000" b="1" i="1" dirty="0">
                <a:solidFill>
                  <a:schemeClr val="accent5">
                    <a:lumMod val="75000"/>
                  </a:schemeClr>
                </a:solidFill>
              </a:rPr>
            </a:br>
            <a:r>
              <a:rPr sz="4000" b="1" i="1" dirty="0">
                <a:solidFill>
                  <a:schemeClr val="accent5">
                    <a:lumMod val="75000"/>
                  </a:schemeClr>
                </a:solidFill>
              </a:rPr>
              <a:t>Completed Action in the Past </a:t>
            </a:r>
          </a:p>
        </p:txBody>
      </p:sp>
      <p:sp>
        <p:nvSpPr>
          <p:cNvPr id="137" name="Content Placeholder 2"/>
          <p:cNvSpPr txBox="1">
            <a:spLocks noGrp="1"/>
          </p:cNvSpPr>
          <p:nvPr>
            <p:ph type="body" idx="1"/>
          </p:nvPr>
        </p:nvSpPr>
        <p:spPr>
          <a:prstGeom prst="rect">
            <a:avLst/>
          </a:prstGeom>
        </p:spPr>
        <p:txBody>
          <a:bodyPr/>
          <a:lstStyle/>
          <a:p>
            <a:pPr marL="469391" indent="-469391" defTabSz="514095">
              <a:spcBef>
                <a:spcPts val="3600"/>
              </a:spcBef>
              <a:buBlip>
                <a:blip r:embed="rId2"/>
              </a:buBlip>
              <a:defRPr sz="3784"/>
            </a:pPr>
            <a:r>
              <a:t>Use the Simple Past to express the idea that an action started and finished at a specific time in the past. </a:t>
            </a:r>
          </a:p>
          <a:p>
            <a:pPr marL="884203" lvl="1" indent="-414811" defTabSz="514095">
              <a:spcBef>
                <a:spcPts val="600"/>
              </a:spcBef>
              <a:buFont typeface="Verdana"/>
              <a:buBlip>
                <a:blip r:embed="rId2"/>
              </a:buBlip>
              <a:defRPr sz="3343"/>
            </a:pPr>
            <a:r>
              <a:t>Sometimes, the speaker may not actually mention the specific time, but they do have one specific time in mind. </a:t>
            </a:r>
          </a:p>
          <a:p>
            <a:pPr marL="469391" indent="-469391" defTabSz="514095">
              <a:spcBef>
                <a:spcPts val="3600"/>
              </a:spcBef>
              <a:buBlip>
                <a:blip r:embed="rId2"/>
              </a:buBlip>
              <a:defRPr sz="3784"/>
            </a:pPr>
            <a:r>
              <a:t>Examples: </a:t>
            </a:r>
          </a:p>
          <a:p>
            <a:pPr marL="884203" lvl="1" indent="-414811" defTabSz="514095">
              <a:spcBef>
                <a:spcPts val="600"/>
              </a:spcBef>
              <a:buFont typeface="Verdana"/>
              <a:buBlip>
                <a:blip r:embed="rId2"/>
              </a:buBlip>
              <a:defRPr sz="3343"/>
            </a:pPr>
            <a:r>
              <a:t>I </a:t>
            </a:r>
            <a:r>
              <a:rPr b="1">
                <a:latin typeface="Gill Sans MT"/>
                <a:ea typeface="Gill Sans MT"/>
                <a:cs typeface="Gill Sans MT"/>
                <a:sym typeface="Gill Sans MT"/>
              </a:rPr>
              <a:t>saw</a:t>
            </a:r>
            <a:r>
              <a:t> a movie yesterday.</a:t>
            </a:r>
          </a:p>
          <a:p>
            <a:pPr marL="884203" lvl="1" indent="-414811" defTabSz="514095">
              <a:spcBef>
                <a:spcPts val="600"/>
              </a:spcBef>
              <a:buFont typeface="Verdana"/>
              <a:buBlip>
                <a:blip r:embed="rId2"/>
              </a:buBlip>
              <a:defRPr sz="3343"/>
            </a:pPr>
            <a:r>
              <a:t>I </a:t>
            </a:r>
            <a:r>
              <a:rPr b="1">
                <a:latin typeface="Gill Sans MT"/>
                <a:ea typeface="Gill Sans MT"/>
                <a:cs typeface="Gill Sans MT"/>
                <a:sym typeface="Gill Sans MT"/>
              </a:rPr>
              <a:t>didn't see</a:t>
            </a:r>
            <a:r>
              <a:t> a play yesterday.</a:t>
            </a:r>
          </a:p>
          <a:p>
            <a:pPr marL="884203" lvl="1" indent="-414811" defTabSz="514095">
              <a:spcBef>
                <a:spcPts val="600"/>
              </a:spcBef>
              <a:buFont typeface="Verdana"/>
              <a:buBlip>
                <a:blip r:embed="rId2"/>
              </a:buBlip>
              <a:defRPr sz="3343"/>
            </a:pPr>
            <a:r>
              <a:t>Last year, I </a:t>
            </a:r>
            <a:r>
              <a:rPr b="1">
                <a:latin typeface="Gill Sans MT"/>
                <a:ea typeface="Gill Sans MT"/>
                <a:cs typeface="Gill Sans MT"/>
                <a:sym typeface="Gill Sans MT"/>
              </a:rPr>
              <a:t>traveled</a:t>
            </a:r>
            <a:r>
              <a:t> to Japan.</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No Future in Time Clauses </a:t>
            </a:r>
          </a:p>
        </p:txBody>
      </p:sp>
      <p:sp>
        <p:nvSpPr>
          <p:cNvPr id="218" name="Content Placeholder 2"/>
          <p:cNvSpPr txBox="1">
            <a:spLocks noGrp="1"/>
          </p:cNvSpPr>
          <p:nvPr>
            <p:ph type="body" idx="1"/>
          </p:nvPr>
        </p:nvSpPr>
        <p:spPr>
          <a:prstGeom prst="rect">
            <a:avLst/>
          </a:prstGeom>
        </p:spPr>
        <p:txBody>
          <a:bodyPr/>
          <a:lstStyle/>
          <a:p>
            <a:pPr>
              <a:buBlip>
                <a:blip r:embed="rId2"/>
              </a:buBlip>
              <a:defRPr>
                <a:latin typeface="Gill Sans MT"/>
                <a:ea typeface="Gill Sans MT"/>
                <a:cs typeface="Gill Sans MT"/>
                <a:sym typeface="Gill Sans MT"/>
              </a:defRPr>
            </a:pPr>
            <a:r>
              <a:t>Examples	</a:t>
            </a:r>
          </a:p>
          <a:p>
            <a:pPr marL="1004776" lvl="1" indent="-471376">
              <a:spcBef>
                <a:spcPts val="700"/>
              </a:spcBef>
              <a:buFont typeface="Verdana"/>
              <a:buBlip>
                <a:blip r:embed="rId2"/>
              </a:buBlip>
              <a:defRPr sz="3800">
                <a:latin typeface="Gill Sans MT"/>
                <a:ea typeface="Gill Sans MT"/>
                <a:cs typeface="Gill Sans MT"/>
                <a:sym typeface="Gill Sans MT"/>
              </a:defRPr>
            </a:pPr>
            <a:r>
              <a:t>Not Correct :</a:t>
            </a:r>
            <a:br/>
            <a:r>
              <a:t>When you </a:t>
            </a:r>
            <a:r>
              <a:rPr b="1"/>
              <a:t>will arrive</a:t>
            </a:r>
            <a:r>
              <a:t> tonight, we will go out for dinner. </a:t>
            </a:r>
          </a:p>
          <a:p>
            <a:pPr marL="1004776" lvl="1" indent="-471376">
              <a:spcBef>
                <a:spcPts val="700"/>
              </a:spcBef>
              <a:buFont typeface="Verdana"/>
              <a:buBlip>
                <a:blip r:embed="rId2"/>
              </a:buBlip>
              <a:defRPr sz="3800">
                <a:latin typeface="Gill Sans MT"/>
                <a:ea typeface="Gill Sans MT"/>
                <a:cs typeface="Gill Sans MT"/>
                <a:sym typeface="Gill Sans MT"/>
              </a:defRPr>
            </a:pPr>
            <a:r>
              <a:t>Correct :</a:t>
            </a:r>
            <a:br/>
            <a:r>
              <a:t>When you </a:t>
            </a:r>
            <a:r>
              <a:rPr b="1"/>
              <a:t>arrive</a:t>
            </a:r>
            <a:r>
              <a:t> tonight, we will go out for dinner. </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ADVERB PLACEMENT </a:t>
            </a:r>
          </a:p>
        </p:txBody>
      </p:sp>
      <p:sp>
        <p:nvSpPr>
          <p:cNvPr id="221" name="Content Placeholder 2"/>
          <p:cNvSpPr txBox="1">
            <a:spLocks noGrp="1"/>
          </p:cNvSpPr>
          <p:nvPr>
            <p:ph type="body" idx="1"/>
          </p:nvPr>
        </p:nvSpPr>
        <p:spPr>
          <a:prstGeom prst="rect">
            <a:avLst/>
          </a:prstGeom>
        </p:spPr>
        <p:txBody>
          <a:bodyPr/>
          <a:lstStyle/>
          <a:p>
            <a:pPr>
              <a:buBlip>
                <a:blip r:embed="rId3"/>
              </a:buBlip>
            </a:pPr>
            <a:r>
              <a:t>The examples below show the placement for grammar adverbs such as always, only, never, ever, still, just, etc. </a:t>
            </a:r>
          </a:p>
          <a:p>
            <a:pPr>
              <a:buBlip>
                <a:blip r:embed="rId3"/>
              </a:buBlip>
            </a:pPr>
            <a:r>
              <a:t>Examples: </a:t>
            </a:r>
          </a:p>
          <a:p>
            <a:pPr marL="1004776" lvl="1" indent="-471376">
              <a:spcBef>
                <a:spcPts val="700"/>
              </a:spcBef>
              <a:buFont typeface="Verdana"/>
              <a:buBlip>
                <a:blip r:embed="rId3"/>
              </a:buBlip>
              <a:defRPr sz="3800"/>
            </a:pPr>
            <a:r>
              <a:t>You will </a:t>
            </a:r>
            <a:r>
              <a:rPr b="1">
                <a:latin typeface="Gill Sans MT"/>
                <a:ea typeface="Gill Sans MT"/>
                <a:cs typeface="Gill Sans MT"/>
                <a:sym typeface="Gill Sans MT"/>
              </a:rPr>
              <a:t>never</a:t>
            </a:r>
            <a:r>
              <a:t> help him. </a:t>
            </a:r>
          </a:p>
          <a:p>
            <a:pPr marL="1004776" lvl="1" indent="-471376">
              <a:spcBef>
                <a:spcPts val="700"/>
              </a:spcBef>
              <a:buFont typeface="Verdana"/>
              <a:buBlip>
                <a:blip r:embed="rId3"/>
              </a:buBlip>
              <a:defRPr sz="3800"/>
            </a:pPr>
            <a:r>
              <a:t>Will you </a:t>
            </a:r>
            <a:r>
              <a:rPr b="1">
                <a:latin typeface="Gill Sans MT"/>
                <a:ea typeface="Gill Sans MT"/>
                <a:cs typeface="Gill Sans MT"/>
                <a:sym typeface="Gill Sans MT"/>
              </a:rPr>
              <a:t>ever</a:t>
            </a:r>
            <a:r>
              <a:t> help him? </a:t>
            </a:r>
          </a:p>
          <a:p>
            <a:pPr marL="1004776" lvl="1" indent="-471376">
              <a:spcBef>
                <a:spcPts val="700"/>
              </a:spcBef>
              <a:buFont typeface="Verdana"/>
              <a:buBlip>
                <a:blip r:embed="rId3"/>
              </a:buBlip>
              <a:defRPr sz="3800"/>
            </a:pPr>
            <a:r>
              <a:t>You are </a:t>
            </a:r>
            <a:r>
              <a:rPr b="1">
                <a:latin typeface="Gill Sans MT"/>
                <a:ea typeface="Gill Sans MT"/>
                <a:cs typeface="Gill Sans MT"/>
                <a:sym typeface="Gill Sans MT"/>
              </a:rPr>
              <a:t>never</a:t>
            </a:r>
            <a:r>
              <a:t> going to meet Jane. </a:t>
            </a:r>
          </a:p>
          <a:p>
            <a:pPr marL="1004776" lvl="1" indent="-471376">
              <a:spcBef>
                <a:spcPts val="700"/>
              </a:spcBef>
              <a:buFont typeface="Verdana"/>
              <a:buBlip>
                <a:blip r:embed="rId3"/>
              </a:buBlip>
              <a:defRPr sz="3800"/>
            </a:pPr>
            <a:r>
              <a:t>Are you </a:t>
            </a:r>
            <a:r>
              <a:rPr b="1">
                <a:latin typeface="Gill Sans MT"/>
                <a:ea typeface="Gill Sans MT"/>
                <a:cs typeface="Gill Sans MT"/>
                <a:sym typeface="Gill Sans MT"/>
              </a:rPr>
              <a:t>ever</a:t>
            </a:r>
            <a:r>
              <a:t> going to meet Jane?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itle 1"/>
          <p:cNvSpPr txBox="1">
            <a:spLocks noGrp="1"/>
          </p:cNvSpPr>
          <p:nvPr>
            <p:ph type="title"/>
          </p:nvPr>
        </p:nvSpPr>
        <p:spPr>
          <a:prstGeom prst="rect">
            <a:avLst/>
          </a:prstGeom>
        </p:spPr>
        <p:txBody>
          <a:bodyPr>
            <a:normAutofit/>
          </a:bodyPr>
          <a:lstStyle/>
          <a:p>
            <a:r>
              <a:rPr sz="4000" b="1" i="1" dirty="0" smtClean="0">
                <a:solidFill>
                  <a:schemeClr val="accent5">
                    <a:lumMod val="75000"/>
                  </a:schemeClr>
                </a:solidFill>
              </a:rPr>
              <a:t>ACTIVE/PASSIVE </a:t>
            </a:r>
            <a:endParaRPr sz="4000" b="1" i="1" dirty="0">
              <a:solidFill>
                <a:schemeClr val="accent5">
                  <a:lumMod val="75000"/>
                </a:schemeClr>
              </a:solidFill>
            </a:endParaRPr>
          </a:p>
        </p:txBody>
      </p:sp>
      <p:sp>
        <p:nvSpPr>
          <p:cNvPr id="224" name="Content Placeholder 2"/>
          <p:cNvSpPr txBox="1">
            <a:spLocks noGrp="1"/>
          </p:cNvSpPr>
          <p:nvPr>
            <p:ph type="body" idx="1"/>
          </p:nvPr>
        </p:nvSpPr>
        <p:spPr>
          <a:xfrm>
            <a:off x="894081" y="2531130"/>
            <a:ext cx="11216640" cy="6188570"/>
          </a:xfrm>
          <a:prstGeom prst="rect">
            <a:avLst/>
          </a:prstGeom>
        </p:spPr>
        <p:txBody>
          <a:bodyPr/>
          <a:lstStyle/>
          <a:p>
            <a:pPr>
              <a:buBlip>
                <a:blip r:embed="rId3"/>
              </a:buBlip>
            </a:pPr>
            <a:r>
              <a:rPr dirty="0"/>
              <a:t>Examples: </a:t>
            </a:r>
          </a:p>
          <a:p>
            <a:pPr marL="1004776" lvl="1" indent="-471376">
              <a:spcBef>
                <a:spcPts val="700"/>
              </a:spcBef>
              <a:buFont typeface="Verdana"/>
              <a:buBlip>
                <a:blip r:embed="rId3"/>
              </a:buBlip>
              <a:defRPr sz="3800">
                <a:latin typeface="Gill Sans MT"/>
                <a:ea typeface="Gill Sans MT"/>
                <a:cs typeface="Gill Sans MT"/>
                <a:sym typeface="Gill Sans MT"/>
              </a:defRPr>
            </a:pPr>
            <a:r>
              <a:rPr dirty="0"/>
              <a:t>Active:</a:t>
            </a:r>
            <a:br>
              <a:rPr dirty="0"/>
            </a:br>
            <a:r>
              <a:rPr dirty="0"/>
              <a:t>John </a:t>
            </a:r>
            <a:r>
              <a:rPr b="1" dirty="0"/>
              <a:t>will finish</a:t>
            </a:r>
            <a:r>
              <a:rPr dirty="0"/>
              <a:t> the work by 5:00 PM. </a:t>
            </a:r>
          </a:p>
          <a:p>
            <a:pPr marL="1004776" lvl="1" indent="-471376">
              <a:spcBef>
                <a:spcPts val="700"/>
              </a:spcBef>
              <a:buFont typeface="Verdana"/>
              <a:buBlip>
                <a:blip r:embed="rId3"/>
              </a:buBlip>
              <a:defRPr sz="3800">
                <a:latin typeface="Gill Sans MT"/>
                <a:ea typeface="Gill Sans MT"/>
                <a:cs typeface="Gill Sans MT"/>
                <a:sym typeface="Gill Sans MT"/>
              </a:defRPr>
            </a:pPr>
            <a:r>
              <a:rPr dirty="0"/>
              <a:t>Passive :</a:t>
            </a:r>
            <a:br>
              <a:rPr dirty="0"/>
            </a:br>
            <a:r>
              <a:rPr dirty="0"/>
              <a:t>The work </a:t>
            </a:r>
            <a:r>
              <a:rPr b="1" dirty="0"/>
              <a:t>will be finished</a:t>
            </a:r>
            <a:r>
              <a:rPr dirty="0"/>
              <a:t> by 5:00 PM. </a:t>
            </a:r>
          </a:p>
          <a:p>
            <a:pPr marL="1004776" lvl="1" indent="-471376">
              <a:spcBef>
                <a:spcPts val="700"/>
              </a:spcBef>
              <a:buFont typeface="Verdana"/>
              <a:buBlip>
                <a:blip r:embed="rId3"/>
              </a:buBlip>
              <a:defRPr sz="3800">
                <a:latin typeface="Gill Sans MT"/>
                <a:ea typeface="Gill Sans MT"/>
                <a:cs typeface="Gill Sans MT"/>
                <a:sym typeface="Gill Sans MT"/>
              </a:defRPr>
            </a:pPr>
            <a:r>
              <a:rPr dirty="0"/>
              <a:t>Active :</a:t>
            </a:r>
            <a:br>
              <a:rPr dirty="0"/>
            </a:br>
            <a:r>
              <a:rPr dirty="0"/>
              <a:t>Sally </a:t>
            </a:r>
            <a:r>
              <a:rPr b="1" dirty="0"/>
              <a:t>is going to make</a:t>
            </a:r>
            <a:r>
              <a:rPr dirty="0"/>
              <a:t> a beautiful dinner tonight. </a:t>
            </a:r>
          </a:p>
          <a:p>
            <a:pPr marL="1004776" lvl="1" indent="-471376">
              <a:spcBef>
                <a:spcPts val="700"/>
              </a:spcBef>
              <a:buFont typeface="Verdana"/>
              <a:buBlip>
                <a:blip r:embed="rId3"/>
              </a:buBlip>
              <a:defRPr sz="3800">
                <a:latin typeface="Gill Sans MT"/>
                <a:ea typeface="Gill Sans MT"/>
                <a:cs typeface="Gill Sans MT"/>
                <a:sym typeface="Gill Sans MT"/>
              </a:defRPr>
            </a:pPr>
            <a:r>
              <a:rPr dirty="0"/>
              <a:t>Passive :</a:t>
            </a:r>
            <a:br>
              <a:rPr dirty="0"/>
            </a:br>
            <a:r>
              <a:rPr dirty="0"/>
              <a:t>A beautiful dinner </a:t>
            </a:r>
            <a:r>
              <a:rPr b="1" dirty="0"/>
              <a:t>is going to be made</a:t>
            </a:r>
            <a:r>
              <a:rPr dirty="0"/>
              <a:t> by Sally tonight.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2:</a:t>
            </a:r>
            <a:br>
              <a:rPr sz="4000" b="1" i="1" dirty="0">
                <a:solidFill>
                  <a:schemeClr val="accent5">
                    <a:lumMod val="75000"/>
                  </a:schemeClr>
                </a:solidFill>
              </a:rPr>
            </a:br>
            <a:r>
              <a:rPr sz="4000" b="1" i="1" dirty="0">
                <a:solidFill>
                  <a:schemeClr val="accent5">
                    <a:lumMod val="75000"/>
                  </a:schemeClr>
                </a:solidFill>
              </a:rPr>
              <a:t>A Series of Completed Actions </a:t>
            </a:r>
          </a:p>
        </p:txBody>
      </p:sp>
      <p:sp>
        <p:nvSpPr>
          <p:cNvPr id="140" name="Content Placeholder 2"/>
          <p:cNvSpPr txBox="1">
            <a:spLocks noGrp="1"/>
          </p:cNvSpPr>
          <p:nvPr>
            <p:ph type="body" idx="1"/>
          </p:nvPr>
        </p:nvSpPr>
        <p:spPr>
          <a:prstGeom prst="rect">
            <a:avLst/>
          </a:prstGeom>
        </p:spPr>
        <p:txBody>
          <a:bodyPr/>
          <a:lstStyle/>
          <a:p>
            <a:pPr marL="512063" indent="-512063" defTabSz="560831">
              <a:spcBef>
                <a:spcPts val="4000"/>
              </a:spcBef>
              <a:buBlip>
                <a:blip r:embed="rId2"/>
              </a:buBlip>
              <a:defRPr sz="4128"/>
            </a:pPr>
            <a:r>
              <a:t>We use the Simple Past to list a series of completed actions. </a:t>
            </a:r>
          </a:p>
          <a:p>
            <a:pPr marL="512063" indent="-512063" defTabSz="560831">
              <a:spcBef>
                <a:spcPts val="4000"/>
              </a:spcBef>
              <a:buBlip>
                <a:blip r:embed="rId2"/>
              </a:buBlip>
              <a:defRPr sz="4128"/>
            </a:pPr>
            <a:r>
              <a:t>Examples: </a:t>
            </a:r>
          </a:p>
          <a:p>
            <a:pPr marL="964585" lvl="1" indent="-452521" defTabSz="560831">
              <a:spcBef>
                <a:spcPts val="600"/>
              </a:spcBef>
              <a:buFont typeface="Verdana"/>
              <a:buBlip>
                <a:blip r:embed="rId2"/>
              </a:buBlip>
              <a:defRPr sz="3648"/>
            </a:pPr>
            <a:r>
              <a:t>I </a:t>
            </a:r>
            <a:r>
              <a:rPr b="1">
                <a:latin typeface="Gill Sans MT"/>
                <a:ea typeface="Gill Sans MT"/>
                <a:cs typeface="Gill Sans MT"/>
                <a:sym typeface="Gill Sans MT"/>
              </a:rPr>
              <a:t>finished</a:t>
            </a:r>
            <a:r>
              <a:t> work, </a:t>
            </a:r>
            <a:r>
              <a:rPr b="1">
                <a:latin typeface="Gill Sans MT"/>
                <a:ea typeface="Gill Sans MT"/>
                <a:cs typeface="Gill Sans MT"/>
                <a:sym typeface="Gill Sans MT"/>
              </a:rPr>
              <a:t>walked</a:t>
            </a:r>
            <a:r>
              <a:t> to the beach, and </a:t>
            </a:r>
            <a:r>
              <a:rPr b="1">
                <a:latin typeface="Gill Sans MT"/>
                <a:ea typeface="Gill Sans MT"/>
                <a:cs typeface="Gill Sans MT"/>
                <a:sym typeface="Gill Sans MT"/>
              </a:rPr>
              <a:t>found</a:t>
            </a:r>
            <a:r>
              <a:t> a nice place to swim.</a:t>
            </a:r>
          </a:p>
          <a:p>
            <a:pPr marL="964585" lvl="1" indent="-452521" defTabSz="560831">
              <a:spcBef>
                <a:spcPts val="600"/>
              </a:spcBef>
              <a:buFont typeface="Verdana"/>
              <a:buBlip>
                <a:blip r:embed="rId2"/>
              </a:buBlip>
              <a:defRPr sz="3648"/>
            </a:pPr>
            <a:r>
              <a:t>He </a:t>
            </a:r>
            <a:r>
              <a:rPr b="1">
                <a:latin typeface="Gill Sans MT"/>
                <a:ea typeface="Gill Sans MT"/>
                <a:cs typeface="Gill Sans MT"/>
                <a:sym typeface="Gill Sans MT"/>
              </a:rPr>
              <a:t>arrived</a:t>
            </a:r>
            <a:r>
              <a:t> from the airport at 8 o’clock, </a:t>
            </a:r>
            <a:r>
              <a:rPr b="1">
                <a:latin typeface="Gill Sans MT"/>
                <a:ea typeface="Gill Sans MT"/>
                <a:cs typeface="Gill Sans MT"/>
                <a:sym typeface="Gill Sans MT"/>
              </a:rPr>
              <a:t>checked</a:t>
            </a:r>
            <a:r>
              <a:t> into the hotel at 9, and </a:t>
            </a:r>
            <a:r>
              <a:rPr b="1">
                <a:latin typeface="Gill Sans MT"/>
                <a:ea typeface="Gill Sans MT"/>
                <a:cs typeface="Gill Sans MT"/>
                <a:sym typeface="Gill Sans MT"/>
              </a:rPr>
              <a:t>met</a:t>
            </a:r>
            <a:r>
              <a:t> the others at 10.</a:t>
            </a:r>
          </a:p>
          <a:p>
            <a:pPr marL="964585" lvl="1" indent="-452521" defTabSz="560831">
              <a:spcBef>
                <a:spcPts val="600"/>
              </a:spcBef>
              <a:buFont typeface="Verdana"/>
              <a:buBlip>
                <a:blip r:embed="rId2"/>
              </a:buBlip>
              <a:defRPr sz="3648" b="1">
                <a:latin typeface="Gill Sans MT"/>
                <a:ea typeface="Gill Sans MT"/>
                <a:cs typeface="Gill Sans MT"/>
                <a:sym typeface="Gill Sans MT"/>
              </a:defRPr>
            </a:pPr>
            <a:r>
              <a:t>Did</a:t>
            </a:r>
            <a:r>
              <a:rPr b="0"/>
              <a:t> you </a:t>
            </a:r>
            <a:r>
              <a:t>add</a:t>
            </a:r>
            <a:r>
              <a:rPr b="0"/>
              <a:t> flour, </a:t>
            </a:r>
            <a:r>
              <a:t>pour</a:t>
            </a:r>
            <a:r>
              <a:rPr b="0"/>
              <a:t> in the milk, and then </a:t>
            </a:r>
            <a:r>
              <a:t>add</a:t>
            </a:r>
            <a:r>
              <a:rPr b="0"/>
              <a:t> the eggs?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3:</a:t>
            </a:r>
            <a:br>
              <a:rPr sz="4000" b="1" i="1" dirty="0">
                <a:solidFill>
                  <a:schemeClr val="accent5">
                    <a:lumMod val="75000"/>
                  </a:schemeClr>
                </a:solidFill>
              </a:rPr>
            </a:br>
            <a:r>
              <a:rPr sz="4000" b="1" i="1" dirty="0">
                <a:solidFill>
                  <a:schemeClr val="accent5">
                    <a:lumMod val="75000"/>
                  </a:schemeClr>
                </a:solidFill>
              </a:rPr>
              <a:t>Duration in Past </a:t>
            </a:r>
          </a:p>
        </p:txBody>
      </p:sp>
      <p:sp>
        <p:nvSpPr>
          <p:cNvPr id="143" name="Content Placeholder 2"/>
          <p:cNvSpPr txBox="1">
            <a:spLocks noGrp="1"/>
          </p:cNvSpPr>
          <p:nvPr>
            <p:ph type="body" idx="1"/>
          </p:nvPr>
        </p:nvSpPr>
        <p:spPr>
          <a:prstGeom prst="rect">
            <a:avLst/>
          </a:prstGeom>
        </p:spPr>
        <p:txBody>
          <a:bodyPr/>
          <a:lstStyle/>
          <a:p>
            <a:pPr marL="485394" indent="-485394" defTabSz="531622">
              <a:spcBef>
                <a:spcPts val="3800"/>
              </a:spcBef>
              <a:buBlip>
                <a:blip r:embed="rId2"/>
              </a:buBlip>
              <a:defRPr sz="3913"/>
            </a:pPr>
            <a:r>
              <a:t>The Simple Past can be used with a duration which starts and stops in the past. </a:t>
            </a:r>
          </a:p>
          <a:p>
            <a:pPr marL="914346" lvl="1" indent="-428952" defTabSz="531622">
              <a:spcBef>
                <a:spcPts val="600"/>
              </a:spcBef>
              <a:buFont typeface="Verdana"/>
              <a:buBlip>
                <a:blip r:embed="rId2"/>
              </a:buBlip>
              <a:defRPr sz="3458"/>
            </a:pPr>
            <a:r>
              <a:t>A duration is a longer action often indicated by expressions such as "for two years," "for five minutes," "all day," etc.</a:t>
            </a:r>
          </a:p>
          <a:p>
            <a:pPr marL="485394" indent="-485394" defTabSz="531622">
              <a:spcBef>
                <a:spcPts val="3800"/>
              </a:spcBef>
              <a:buBlip>
                <a:blip r:embed="rId2"/>
              </a:buBlip>
              <a:defRPr sz="3913"/>
            </a:pPr>
            <a:r>
              <a:t>Examples: </a:t>
            </a:r>
          </a:p>
          <a:p>
            <a:pPr marL="914346" lvl="1" indent="-428952" defTabSz="531622">
              <a:spcBef>
                <a:spcPts val="600"/>
              </a:spcBef>
              <a:buFont typeface="Verdana"/>
              <a:buBlip>
                <a:blip r:embed="rId2"/>
              </a:buBlip>
              <a:defRPr sz="3458"/>
            </a:pPr>
            <a:r>
              <a:t>I </a:t>
            </a:r>
            <a:r>
              <a:rPr b="1">
                <a:latin typeface="Gill Sans MT"/>
                <a:ea typeface="Gill Sans MT"/>
                <a:cs typeface="Gill Sans MT"/>
                <a:sym typeface="Gill Sans MT"/>
              </a:rPr>
              <a:t>lived</a:t>
            </a:r>
            <a:r>
              <a:t> in Brazil for two years.</a:t>
            </a:r>
          </a:p>
          <a:p>
            <a:pPr marL="914346" lvl="1" indent="-428952" defTabSz="531622">
              <a:spcBef>
                <a:spcPts val="600"/>
              </a:spcBef>
              <a:buFont typeface="Verdana"/>
              <a:buBlip>
                <a:blip r:embed="rId2"/>
              </a:buBlip>
              <a:defRPr sz="3458"/>
            </a:pPr>
            <a:r>
              <a:t>Shauna </a:t>
            </a:r>
            <a:r>
              <a:rPr b="1">
                <a:latin typeface="Gill Sans MT"/>
                <a:ea typeface="Gill Sans MT"/>
                <a:cs typeface="Gill Sans MT"/>
                <a:sym typeface="Gill Sans MT"/>
              </a:rPr>
              <a:t>studied</a:t>
            </a:r>
            <a:r>
              <a:t> Japanese for five years.</a:t>
            </a:r>
          </a:p>
          <a:p>
            <a:pPr marL="914346" lvl="1" indent="-428952" defTabSz="531622">
              <a:spcBef>
                <a:spcPts val="600"/>
              </a:spcBef>
              <a:buFont typeface="Verdana"/>
              <a:buBlip>
                <a:blip r:embed="rId2"/>
              </a:buBlip>
              <a:defRPr sz="3458"/>
            </a:pPr>
            <a:r>
              <a:t>They </a:t>
            </a:r>
            <a:r>
              <a:rPr b="1">
                <a:latin typeface="Gill Sans MT"/>
                <a:ea typeface="Gill Sans MT"/>
                <a:cs typeface="Gill Sans MT"/>
                <a:sym typeface="Gill Sans MT"/>
              </a:rPr>
              <a:t>sat</a:t>
            </a:r>
            <a:r>
              <a:t> at the beach all day.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4:</a:t>
            </a:r>
            <a:br>
              <a:rPr sz="4000" b="1" i="1" dirty="0">
                <a:solidFill>
                  <a:schemeClr val="accent5">
                    <a:lumMod val="75000"/>
                  </a:schemeClr>
                </a:solidFill>
              </a:rPr>
            </a:br>
            <a:r>
              <a:rPr sz="4000" b="1" i="1" dirty="0">
                <a:solidFill>
                  <a:schemeClr val="accent5">
                    <a:lumMod val="75000"/>
                  </a:schemeClr>
                </a:solidFill>
              </a:rPr>
              <a:t>Habits in the Past </a:t>
            </a:r>
          </a:p>
        </p:txBody>
      </p:sp>
      <p:sp>
        <p:nvSpPr>
          <p:cNvPr id="146" name="Content Placeholder 2"/>
          <p:cNvSpPr txBox="1">
            <a:spLocks noGrp="1"/>
          </p:cNvSpPr>
          <p:nvPr>
            <p:ph type="body" idx="1"/>
          </p:nvPr>
        </p:nvSpPr>
        <p:spPr>
          <a:prstGeom prst="rect">
            <a:avLst/>
          </a:prstGeom>
        </p:spPr>
        <p:txBody>
          <a:bodyPr/>
          <a:lstStyle/>
          <a:p>
            <a:pPr marL="501395" indent="-501395" defTabSz="549148">
              <a:spcBef>
                <a:spcPts val="3900"/>
              </a:spcBef>
              <a:buBlip>
                <a:blip r:embed="rId2"/>
              </a:buBlip>
              <a:defRPr sz="4041"/>
            </a:pPr>
            <a:r>
              <a:t>The Simple Past can also be used to describe a habit which stopped in the past. It can have the same meaning as "used to." </a:t>
            </a:r>
          </a:p>
          <a:p>
            <a:pPr marL="501395" indent="-501395" defTabSz="549148">
              <a:spcBef>
                <a:spcPts val="3900"/>
              </a:spcBef>
              <a:buBlip>
                <a:blip r:embed="rId2"/>
              </a:buBlip>
              <a:defRPr sz="4041"/>
            </a:pPr>
            <a:r>
              <a:t>Examples: </a:t>
            </a:r>
          </a:p>
          <a:p>
            <a:pPr marL="944490" lvl="1" indent="-443094" defTabSz="549148">
              <a:spcBef>
                <a:spcPts val="600"/>
              </a:spcBef>
              <a:buFont typeface="Verdana"/>
              <a:buBlip>
                <a:blip r:embed="rId2"/>
              </a:buBlip>
              <a:defRPr sz="3572"/>
            </a:pPr>
            <a:r>
              <a:t>I </a:t>
            </a:r>
            <a:r>
              <a:rPr b="1">
                <a:latin typeface="Gill Sans MT"/>
                <a:ea typeface="Gill Sans MT"/>
                <a:cs typeface="Gill Sans MT"/>
                <a:sym typeface="Gill Sans MT"/>
              </a:rPr>
              <a:t>studied</a:t>
            </a:r>
            <a:r>
              <a:t> French when I was a child.</a:t>
            </a:r>
          </a:p>
          <a:p>
            <a:pPr marL="944490" lvl="1" indent="-443094" defTabSz="549148">
              <a:spcBef>
                <a:spcPts val="600"/>
              </a:spcBef>
              <a:buFont typeface="Verdana"/>
              <a:buBlip>
                <a:blip r:embed="rId2"/>
              </a:buBlip>
              <a:defRPr sz="3572"/>
            </a:pPr>
            <a:r>
              <a:t>He </a:t>
            </a:r>
            <a:r>
              <a:rPr b="1">
                <a:latin typeface="Gill Sans MT"/>
                <a:ea typeface="Gill Sans MT"/>
                <a:cs typeface="Gill Sans MT"/>
                <a:sym typeface="Gill Sans MT"/>
              </a:rPr>
              <a:t>played</a:t>
            </a:r>
            <a:r>
              <a:t> the violin.</a:t>
            </a:r>
          </a:p>
          <a:p>
            <a:pPr marL="944490" lvl="1" indent="-443094" defTabSz="549148">
              <a:spcBef>
                <a:spcPts val="600"/>
              </a:spcBef>
              <a:buFont typeface="Verdana"/>
              <a:buBlip>
                <a:blip r:embed="rId2"/>
              </a:buBlip>
              <a:defRPr sz="3572"/>
            </a:pPr>
            <a:r>
              <a:t>He </a:t>
            </a:r>
            <a:r>
              <a:rPr b="1">
                <a:latin typeface="Gill Sans MT"/>
                <a:ea typeface="Gill Sans MT"/>
                <a:cs typeface="Gill Sans MT"/>
                <a:sym typeface="Gill Sans MT"/>
              </a:rPr>
              <a:t>didn't play</a:t>
            </a:r>
            <a:r>
              <a:t> the piano. </a:t>
            </a:r>
          </a:p>
          <a:p>
            <a:pPr marL="944490" lvl="1" indent="-443094" defTabSz="549148">
              <a:spcBef>
                <a:spcPts val="600"/>
              </a:spcBef>
              <a:buFont typeface="Verdana"/>
              <a:buBlip>
                <a:blip r:embed="rId2"/>
              </a:buBlip>
              <a:defRPr sz="3572" b="1">
                <a:latin typeface="Gill Sans MT"/>
                <a:ea typeface="Gill Sans MT"/>
                <a:cs typeface="Gill Sans MT"/>
                <a:sym typeface="Gill Sans MT"/>
              </a:defRPr>
            </a:pPr>
            <a:r>
              <a:t>Did</a:t>
            </a:r>
            <a:r>
              <a:rPr b="0"/>
              <a:t> you </a:t>
            </a:r>
            <a:r>
              <a:t>play</a:t>
            </a:r>
            <a:r>
              <a:rPr b="0"/>
              <a:t> a musical instrument when you were a kid?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1"/>
          <p:cNvSpPr txBox="1">
            <a:spLocks noGrp="1"/>
          </p:cNvSpPr>
          <p:nvPr>
            <p:ph type="title"/>
          </p:nvPr>
        </p:nvSpPr>
        <p:spPr>
          <a:prstGeom prst="rect">
            <a:avLst/>
          </a:prstGeom>
        </p:spPr>
        <p:txBody>
          <a:bodyPr>
            <a:normAutofit/>
          </a:bodyPr>
          <a:lstStyle/>
          <a:p>
            <a:pPr>
              <a:defRPr sz="5400"/>
            </a:pPr>
            <a:r>
              <a:rPr sz="4000" b="1" i="1" dirty="0">
                <a:solidFill>
                  <a:schemeClr val="accent5">
                    <a:lumMod val="75000"/>
                  </a:schemeClr>
                </a:solidFill>
              </a:rPr>
              <a:t>USE 5:</a:t>
            </a:r>
            <a:br>
              <a:rPr sz="4000" b="1" i="1" dirty="0">
                <a:solidFill>
                  <a:schemeClr val="accent5">
                    <a:lumMod val="75000"/>
                  </a:schemeClr>
                </a:solidFill>
              </a:rPr>
            </a:br>
            <a:r>
              <a:rPr sz="4000" b="1" i="1" dirty="0">
                <a:solidFill>
                  <a:schemeClr val="accent5">
                    <a:lumMod val="75000"/>
                  </a:schemeClr>
                </a:solidFill>
              </a:rPr>
              <a:t>Past Facts or Generalizations </a:t>
            </a:r>
          </a:p>
        </p:txBody>
      </p:sp>
      <p:sp>
        <p:nvSpPr>
          <p:cNvPr id="149" name="Content Placeholder 2"/>
          <p:cNvSpPr txBox="1">
            <a:spLocks noGrp="1"/>
          </p:cNvSpPr>
          <p:nvPr>
            <p:ph type="body" idx="1"/>
          </p:nvPr>
        </p:nvSpPr>
        <p:spPr>
          <a:prstGeom prst="rect">
            <a:avLst/>
          </a:prstGeom>
        </p:spPr>
        <p:txBody>
          <a:bodyPr/>
          <a:lstStyle/>
          <a:p>
            <a:pPr marL="501395" indent="-501395" defTabSz="549148">
              <a:spcBef>
                <a:spcPts val="3900"/>
              </a:spcBef>
              <a:buBlip>
                <a:blip r:embed="rId2"/>
              </a:buBlip>
              <a:defRPr sz="4041"/>
            </a:pPr>
            <a:r>
              <a:t>The Simple Past can also be used to describe past facts or generalizations which are no longer true.  As in USE 4, this use of the Simple Past is quite similar to the expression "used to."</a:t>
            </a:r>
          </a:p>
          <a:p>
            <a:pPr marL="501395" indent="-501395" defTabSz="549148">
              <a:spcBef>
                <a:spcPts val="3900"/>
              </a:spcBef>
              <a:buBlip>
                <a:blip r:embed="rId2"/>
              </a:buBlip>
              <a:defRPr sz="4041"/>
            </a:pPr>
            <a:r>
              <a:t>Examples: </a:t>
            </a:r>
          </a:p>
          <a:p>
            <a:pPr marL="944490" lvl="1" indent="-443094" defTabSz="549148">
              <a:spcBef>
                <a:spcPts val="600"/>
              </a:spcBef>
              <a:buFont typeface="Verdana"/>
              <a:buBlip>
                <a:blip r:embed="rId2"/>
              </a:buBlip>
              <a:defRPr sz="3572"/>
            </a:pPr>
            <a:r>
              <a:t>She </a:t>
            </a:r>
            <a:r>
              <a:rPr b="1">
                <a:latin typeface="Gill Sans MT"/>
                <a:ea typeface="Gill Sans MT"/>
                <a:cs typeface="Gill Sans MT"/>
                <a:sym typeface="Gill Sans MT"/>
              </a:rPr>
              <a:t>was</a:t>
            </a:r>
            <a:r>
              <a:t> shy as a child, but now she is very outgoing.</a:t>
            </a:r>
          </a:p>
          <a:p>
            <a:pPr marL="944490" lvl="1" indent="-443094" defTabSz="549148">
              <a:spcBef>
                <a:spcPts val="600"/>
              </a:spcBef>
              <a:buFont typeface="Verdana"/>
              <a:buBlip>
                <a:blip r:embed="rId2"/>
              </a:buBlip>
              <a:defRPr sz="3572"/>
            </a:pPr>
            <a:r>
              <a:t>He </a:t>
            </a:r>
            <a:r>
              <a:rPr b="1">
                <a:latin typeface="Gill Sans MT"/>
                <a:ea typeface="Gill Sans MT"/>
                <a:cs typeface="Gill Sans MT"/>
                <a:sym typeface="Gill Sans MT"/>
              </a:rPr>
              <a:t>didn't like</a:t>
            </a:r>
            <a:r>
              <a:t> tomatoes before. </a:t>
            </a:r>
          </a:p>
          <a:p>
            <a:pPr marL="944490" lvl="1" indent="-443094" defTabSz="549148">
              <a:spcBef>
                <a:spcPts val="600"/>
              </a:spcBef>
              <a:buFont typeface="Verdana"/>
              <a:buBlip>
                <a:blip r:embed="rId2"/>
              </a:buBlip>
              <a:defRPr sz="3572" b="1">
                <a:latin typeface="Gill Sans MT"/>
                <a:ea typeface="Gill Sans MT"/>
                <a:cs typeface="Gill Sans MT"/>
                <a:sym typeface="Gill Sans MT"/>
              </a:defRPr>
            </a:pPr>
            <a:r>
              <a:t>Did</a:t>
            </a:r>
            <a:r>
              <a:rPr b="0"/>
              <a:t> you </a:t>
            </a:r>
            <a:r>
              <a:t>live</a:t>
            </a:r>
            <a:r>
              <a:rPr b="0"/>
              <a:t> in Texas when you </a:t>
            </a:r>
            <a:r>
              <a:t>were</a:t>
            </a:r>
            <a:r>
              <a:rPr b="0"/>
              <a:t> a kid?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"WHEN" CLAUSES</a:t>
            </a:r>
          </a:p>
        </p:txBody>
      </p:sp>
      <p:sp>
        <p:nvSpPr>
          <p:cNvPr id="152" name="Content Placeholder 2"/>
          <p:cNvSpPr txBox="1">
            <a:spLocks noGrp="1"/>
          </p:cNvSpPr>
          <p:nvPr>
            <p:ph type="body" idx="1"/>
          </p:nvPr>
        </p:nvSpPr>
        <p:spPr>
          <a:prstGeom prst="rect">
            <a:avLst/>
          </a:prstGeom>
        </p:spPr>
        <p:txBody>
          <a:bodyPr/>
          <a:lstStyle/>
          <a:p>
            <a:pPr marL="501395" indent="-501395" defTabSz="549148">
              <a:spcBef>
                <a:spcPts val="3900"/>
              </a:spcBef>
              <a:buBlip>
                <a:blip r:embed="rId2"/>
              </a:buBlip>
              <a:defRPr sz="4041"/>
            </a:pPr>
            <a:r>
              <a:t>Clauses are groups of words which have meaning but are often not complete sentences. Some clauses begin with the word "when" and are called "when" clauses.</a:t>
            </a:r>
          </a:p>
          <a:p>
            <a:pPr marL="501395" indent="-501395" defTabSz="549148">
              <a:spcBef>
                <a:spcPts val="3900"/>
              </a:spcBef>
              <a:buBlip>
                <a:blip r:embed="rId2"/>
              </a:buBlip>
              <a:defRPr sz="4041"/>
            </a:pPr>
            <a:r>
              <a:t>Examples: </a:t>
            </a:r>
          </a:p>
          <a:p>
            <a:pPr marL="944490" lvl="1" indent="-443094" defTabSz="549148">
              <a:spcBef>
                <a:spcPts val="600"/>
              </a:spcBef>
              <a:buFont typeface="Verdana"/>
              <a:buBlip>
                <a:blip r:embed="rId2"/>
              </a:buBlip>
              <a:defRPr sz="3572" b="1">
                <a:latin typeface="Gill Sans MT"/>
                <a:ea typeface="Gill Sans MT"/>
                <a:cs typeface="Gill Sans MT"/>
                <a:sym typeface="Gill Sans MT"/>
              </a:defRPr>
            </a:pPr>
            <a:r>
              <a:t>When I paid her one dollar</a:t>
            </a:r>
            <a:r>
              <a:rPr b="0"/>
              <a:t>, she answered my question.</a:t>
            </a:r>
          </a:p>
          <a:p>
            <a:pPr marL="944490" lvl="1" indent="-443094" defTabSz="549148">
              <a:spcBef>
                <a:spcPts val="600"/>
              </a:spcBef>
              <a:buFont typeface="Verdana"/>
              <a:buBlip>
                <a:blip r:embed="rId2"/>
              </a:buBlip>
              <a:defRPr sz="3572"/>
            </a:pPr>
            <a:r>
              <a:t>She answered my question </a:t>
            </a:r>
            <a:r>
              <a:rPr b="1">
                <a:latin typeface="Gill Sans MT"/>
                <a:ea typeface="Gill Sans MT"/>
                <a:cs typeface="Gill Sans MT"/>
                <a:sym typeface="Gill Sans MT"/>
              </a:rPr>
              <a:t>when I paid her one dollar</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itle 1"/>
          <p:cNvSpPr txBox="1">
            <a:spLocks noGrp="1"/>
          </p:cNvSpPr>
          <p:nvPr>
            <p:ph type="title"/>
          </p:nvPr>
        </p:nvSpPr>
        <p:spPr>
          <a:prstGeom prst="rect">
            <a:avLst/>
          </a:prstGeom>
        </p:spPr>
        <p:txBody>
          <a:bodyPr>
            <a:normAutofit/>
          </a:bodyPr>
          <a:lstStyle/>
          <a:p>
            <a:r>
              <a:rPr sz="4000" b="1" i="1" dirty="0">
                <a:solidFill>
                  <a:schemeClr val="accent5">
                    <a:lumMod val="75000"/>
                  </a:schemeClr>
                </a:solidFill>
              </a:rPr>
              <a:t>ADVERB PLACEMENT </a:t>
            </a:r>
          </a:p>
        </p:txBody>
      </p:sp>
      <p:sp>
        <p:nvSpPr>
          <p:cNvPr id="155" name="Content Placeholder 2"/>
          <p:cNvSpPr txBox="1">
            <a:spLocks noGrp="1"/>
          </p:cNvSpPr>
          <p:nvPr>
            <p:ph type="body" idx="1"/>
          </p:nvPr>
        </p:nvSpPr>
        <p:spPr>
          <a:prstGeom prst="rect">
            <a:avLst/>
          </a:prstGeom>
        </p:spPr>
        <p:txBody>
          <a:bodyPr/>
          <a:lstStyle/>
          <a:p>
            <a:pPr>
              <a:buBlip>
                <a:blip r:embed="rId2"/>
              </a:buBlip>
            </a:pPr>
            <a:r>
              <a:t>The examples below show the placement for grammar adverbs such as always, only, never, ever, still, just, etc. </a:t>
            </a:r>
          </a:p>
          <a:p>
            <a:pPr>
              <a:buBlip>
                <a:blip r:embed="rId2"/>
              </a:buBlip>
            </a:pPr>
            <a:r>
              <a:t>Examples: </a:t>
            </a:r>
          </a:p>
          <a:p>
            <a:pPr marL="1004776" lvl="1" indent="-471376">
              <a:spcBef>
                <a:spcPts val="700"/>
              </a:spcBef>
              <a:buFont typeface="Verdana"/>
              <a:buBlip>
                <a:blip r:embed="rId2"/>
              </a:buBlip>
              <a:defRPr sz="3800"/>
            </a:pPr>
            <a:r>
              <a:t>You </a:t>
            </a:r>
            <a:r>
              <a:rPr b="1">
                <a:latin typeface="Gill Sans MT"/>
                <a:ea typeface="Gill Sans MT"/>
                <a:cs typeface="Gill Sans MT"/>
                <a:sym typeface="Gill Sans MT"/>
              </a:rPr>
              <a:t>just</a:t>
            </a:r>
            <a:r>
              <a:t> called Debbie.</a:t>
            </a:r>
          </a:p>
          <a:p>
            <a:pPr marL="1004776" lvl="1" indent="-471376">
              <a:spcBef>
                <a:spcPts val="700"/>
              </a:spcBef>
              <a:buFont typeface="Verdana"/>
              <a:buBlip>
                <a:blip r:embed="rId2"/>
              </a:buBlip>
              <a:defRPr sz="3800"/>
            </a:pPr>
            <a:r>
              <a:t>Did you </a:t>
            </a:r>
            <a:r>
              <a:rPr b="1">
                <a:latin typeface="Gill Sans MT"/>
                <a:ea typeface="Gill Sans MT"/>
                <a:cs typeface="Gill Sans MT"/>
                <a:sym typeface="Gill Sans MT"/>
              </a:rPr>
              <a:t>just</a:t>
            </a:r>
            <a:r>
              <a:t> call Debbie?</a:t>
            </a:r>
          </a:p>
        </p:txBody>
      </p:sp>
    </p:spTree>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U of M">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lar43" id="{C67FF3C8-DDB7-7E4E-AD84-3581C339D8E6}" vid="{526638E3-D44C-3F48-BF6F-72F2FEE7A7C4}"/>
    </a:ext>
  </a:extLst>
</a:theme>
</file>

<file path=ppt/theme/theme2.xml><?xml version="1.0" encoding="utf-8"?>
<a:theme xmlns:a="http://schemas.openxmlformats.org/drawingml/2006/main" name="BrushedCanvas">
  <a:themeElements>
    <a:clrScheme name="BrushedCanvas">
      <a:dk1>
        <a:srgbClr val="000000"/>
      </a:dk1>
      <a:lt1>
        <a:srgbClr val="FFFFFF"/>
      </a:lt1>
      <a:dk2>
        <a:srgbClr val="61615E"/>
      </a:dk2>
      <a:lt2>
        <a:srgbClr val="CECECA"/>
      </a:lt2>
      <a:accent1>
        <a:srgbClr val="648FC7"/>
      </a:accent1>
      <a:accent2>
        <a:srgbClr val="77B06D"/>
      </a:accent2>
      <a:accent3>
        <a:srgbClr val="E0BC59"/>
      </a:accent3>
      <a:accent4>
        <a:srgbClr val="EB925B"/>
      </a:accent4>
      <a:accent5>
        <a:srgbClr val="C56667"/>
      </a:accent5>
      <a:accent6>
        <a:srgbClr val="927AB0"/>
      </a:accent6>
      <a:hlink>
        <a:srgbClr val="0000FF"/>
      </a:hlink>
      <a:folHlink>
        <a:srgbClr val="FF00FF"/>
      </a:folHlink>
    </a:clrScheme>
    <a:fontScheme name="BrushedCanvas">
      <a:majorFont>
        <a:latin typeface="Palatino"/>
        <a:ea typeface="Palatino"/>
        <a:cs typeface="Palatino"/>
      </a:majorFont>
      <a:minorFont>
        <a:latin typeface="Palatino"/>
        <a:ea typeface="Palatino"/>
        <a:cs typeface="Palatino"/>
      </a:minorFont>
    </a:fontScheme>
    <a:fmtScheme name="BrushedCanv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800" b="1" i="0" u="none" strike="noStrike" cap="none" spc="0" normalizeH="0" baseline="0">
            <a:ln>
              <a:noFill/>
            </a:ln>
            <a:solidFill>
              <a:srgbClr val="F5F8EB"/>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17D75"/>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546056"/>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U of M</Template>
  <TotalTime>16</TotalTime>
  <Words>1573</Words>
  <Application>Microsoft Macintosh PowerPoint</Application>
  <PresentationFormat>Custom</PresentationFormat>
  <Paragraphs>187</Paragraphs>
  <Slides>32</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Calibri</vt:lpstr>
      <vt:lpstr>Calibri Light</vt:lpstr>
      <vt:lpstr>Gill Sans MT</vt:lpstr>
      <vt:lpstr>Helvetica Neue</vt:lpstr>
      <vt:lpstr>Mangal</vt:lpstr>
      <vt:lpstr>Palatino</vt:lpstr>
      <vt:lpstr>Verdana</vt:lpstr>
      <vt:lpstr>Arial</vt:lpstr>
      <vt:lpstr>U of M</vt:lpstr>
      <vt:lpstr>Grammar Review</vt:lpstr>
      <vt:lpstr>Using the Past Tense</vt:lpstr>
      <vt:lpstr>USE 1:  Completed Action in the Past </vt:lpstr>
      <vt:lpstr>USE 2: A Series of Completed Actions </vt:lpstr>
      <vt:lpstr>USE 3: Duration in Past </vt:lpstr>
      <vt:lpstr>USE 4: Habits in the Past </vt:lpstr>
      <vt:lpstr>USE 5: Past Facts or Generalizations </vt:lpstr>
      <vt:lpstr>"WHEN" CLAUSES</vt:lpstr>
      <vt:lpstr>ADVERB PLACEMENT </vt:lpstr>
      <vt:lpstr>ACTIVE/PASSIVE TENSE</vt:lpstr>
      <vt:lpstr>Using the Simple Present Tense</vt:lpstr>
      <vt:lpstr>USE 1: Repeated Actions </vt:lpstr>
      <vt:lpstr>USE 2: Facts or Generalizations </vt:lpstr>
      <vt:lpstr>USE 2: Facts or Generalizations </vt:lpstr>
      <vt:lpstr>USE 3: Events in the Near Future </vt:lpstr>
      <vt:lpstr>USE 4: Now (Non-Continuous) Verbs</vt:lpstr>
      <vt:lpstr>ADVERB PLACEMENT </vt:lpstr>
      <vt:lpstr>ACTIVE/PASSIVE </vt:lpstr>
      <vt:lpstr>Using the Simple Future Tense</vt:lpstr>
      <vt:lpstr>FORM "Will" </vt:lpstr>
      <vt:lpstr>FORM "Be Going To" </vt:lpstr>
      <vt:lpstr>USE 1: "Will" to Express a Voluntary Action </vt:lpstr>
      <vt:lpstr>USE 1: "Will" to Express a Voluntary Action </vt:lpstr>
      <vt:lpstr>USE 2: "Will" to Express a Promise </vt:lpstr>
      <vt:lpstr>USE 3: "Be going to" to Express a Plan </vt:lpstr>
      <vt:lpstr>USE 4:  "Will" or "Be Going to" to Predict</vt:lpstr>
      <vt:lpstr>USE 4:  "Will" or "Be Going to" to Predict</vt:lpstr>
      <vt:lpstr>IMPORTANT </vt:lpstr>
      <vt:lpstr>No Future in Time Clauses </vt:lpstr>
      <vt:lpstr>No Future in Time Clauses </vt:lpstr>
      <vt:lpstr>ADVERB PLACEMENT </vt:lpstr>
      <vt:lpstr>ACTIVE/PASSIVE </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Review University College - Senior Project</dc:title>
  <cp:lastModifiedBy>Natalie Johnson</cp:lastModifiedBy>
  <cp:revision>4</cp:revision>
  <dcterms:modified xsi:type="dcterms:W3CDTF">2018-03-05T03:23:50Z</dcterms:modified>
</cp:coreProperties>
</file>