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_rels/.rels" ContentType="application/vnd.openxmlformats-package.relationships+xml"/>
  <Override PartName="/ppt/_rels/presentation.xml.rels" ContentType="application/vnd.openxmlformats-package.relationship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_rels/slideMaster4.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7.xml.rels" ContentType="application/vnd.openxmlformats-package.relationships+xml"/>
  <Override PartName="/ppt/slideLayouts/_rels/slideLayout56.xml.rels" ContentType="application/vnd.openxmlformats-package.relationships+xml"/>
  <Override PartName="/ppt/slideLayouts/_rels/slideLayout55.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21.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27.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52.xml.rels" ContentType="application/vnd.openxmlformats-package.relationships+xml"/>
  <Override PartName="/ppt/slideLayouts/_rels/slideLayout7.xml.rels" ContentType="application/vnd.openxmlformats-package.relationships+xml"/>
  <Override PartName="/ppt/slideLayouts/_rels/slideLayout42.xml.rels" ContentType="application/vnd.openxmlformats-package.relationships+xml"/>
  <Override PartName="/ppt/slideLayouts/_rels/slideLayout1.xml.rels" ContentType="application/vnd.openxmlformats-package.relationships+xml"/>
  <Override PartName="/ppt/slideLayouts/_rels/slideLayout53.xml.rels" ContentType="application/vnd.openxmlformats-package.relationships+xml"/>
  <Override PartName="/ppt/slideLayouts/_rels/slideLayout8.xml.rels" ContentType="application/vnd.openxmlformats-package.relationships+xml"/>
  <Override PartName="/ppt/slideLayouts/_rels/slideLayout43.xml.rels" ContentType="application/vnd.openxmlformats-package.relationships+xml"/>
  <Override PartName="/ppt/slideLayouts/_rels/slideLayout2.xml.rels" ContentType="application/vnd.openxmlformats-package.relationships+xml"/>
  <Override PartName="/ppt/slideLayouts/_rels/slideLayout54.xml.rels" ContentType="application/vnd.openxmlformats-package.relationships+xml"/>
  <Override PartName="/ppt/slideLayouts/_rels/slideLayout9.xml.rels" ContentType="application/vnd.openxmlformats-package.relationships+xml"/>
  <Override PartName="/ppt/slideLayouts/_rels/slideLayout33.xml.rels" ContentType="application/vnd.openxmlformats-package.relationships+xml"/>
  <Override PartName="/ppt/slideLayouts/_rels/slideLayout44.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0.xml.rels" ContentType="application/vnd.openxmlformats-package.relationships+xml"/>
  <Override PartName="/ppt/slideLayouts/_rels/slideLayout39.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8.xml.rels" ContentType="application/vnd.openxmlformats-package.relationships+xml"/>
  <Override PartName="/ppt/slideLayouts/_rels/slideLayout10.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4.xml.rels" ContentType="application/vnd.openxmlformats-package.relationships+xml"/>
  <Override PartName="/ppt/slideLayouts/_rels/slideLayout45.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40.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slideLayout5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6.xml" ContentType="application/vnd.openxmlformats-officedocument.presentationml.slideLayout+xml"/>
  <Override PartName="/ppt/slideLayouts/slideLayout48.xml" ContentType="application/vnd.openxmlformats-officedocument.presentationml.slideLayout+xml"/>
  <Override PartName="/ppt/slideLayouts/slideLayout7.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1.xml" ContentType="application/vnd.openxmlformats-officedocument.presentationml.slideLayout+xml"/>
  <Override PartName="/ppt/slideLayouts/slideLayout42.xml" ContentType="application/vnd.openxmlformats-officedocument.presentationml.slideLayout+xml"/>
  <Override PartName="/ppt/slideLayouts/slideLayout2.xml" ContentType="application/vnd.openxmlformats-officedocument.presentationml.slideLayout+xml"/>
  <Override PartName="/ppt/slideLayouts/slideLayout43.xml" ContentType="application/vnd.openxmlformats-officedocument.presentationml.slideLayout+xml"/>
  <Override PartName="/ppt/slideLayouts/slideLayout3.xml" ContentType="application/vnd.openxmlformats-officedocument.presentationml.slideLayout+xml"/>
  <Override PartName="/ppt/slideLayouts/slideLayout44.xml" ContentType="application/vnd.openxmlformats-officedocument.presentationml.slideLayout+xml"/>
  <Override PartName="/ppt/slideLayouts/slideLayout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46.xml" ContentType="application/vnd.openxmlformats-officedocument.presentationml.slideLayout+xml"/>
  <Override PartName="/ppt/slideLayouts/slideLayout6.xml" ContentType="application/vnd.openxmlformats-officedocument.presentationml.slideLayout+xml"/>
  <Override PartName="/ppt/slideLayouts/slideLayout47.xml" ContentType="application/vnd.openxmlformats-officedocument.presentationml.slideLayout+xml"/>
  <Override PartName="/ppt/slides/_rels/slide26.xml.rels" ContentType="application/vnd.openxmlformats-package.relationships+xml"/>
  <Override PartName="/ppt/slides/_rels/slide11.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_rels/slide17.xml.rels" ContentType="application/vnd.openxmlformats-package.relationships+xml"/>
  <Override PartName="/ppt/slides/_rels/slide24.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22.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slide22.xml" ContentType="application/vnd.openxmlformats-officedocument.presentationml.slide+xml"/>
  <Override PartName="/ppt/slides/slide7.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4.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3.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26.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Relationship Id="rId32" Type="http://schemas.openxmlformats.org/officeDocument/2006/relationships/slide" Target="slides/slide26.xml"/><Relationship Id="rId33" Type="http://schemas.openxmlformats.org/officeDocument/2006/relationships/slide" Target="slides/slide2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41"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43"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45"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46"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50"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51"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52"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54"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55"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56"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58"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59"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60"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62"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63"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65"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66"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67"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68"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73"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74"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75"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79"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83"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84"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88"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89"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90"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92"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93"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94"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96"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97"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98"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00"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101"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04"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05"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106"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08"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109"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110"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111"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112"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113"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17"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19"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21"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22"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26"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27"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128"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30"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31"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32"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34"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35"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36"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38"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139"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41"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42"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43"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144"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46"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147"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148"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149"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150"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151"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55" name="PlaceHolder 2"/>
          <p:cNvSpPr>
            <a:spLocks noGrp="1"/>
          </p:cNvSpPr>
          <p:nvPr>
            <p:ph type="subTitle"/>
          </p:nvPr>
        </p:nvSpPr>
        <p:spPr>
          <a:xfrm>
            <a:off x="504000" y="1326600"/>
            <a:ext cx="9072000" cy="32886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57" name="PlaceHolder 2"/>
          <p:cNvSpPr>
            <a:spLocks noGrp="1"/>
          </p:cNvSpPr>
          <p:nvPr>
            <p:ph type="body"/>
          </p:nvPr>
        </p:nvSpPr>
        <p:spPr>
          <a:xfrm>
            <a:off x="504000" y="1326600"/>
            <a:ext cx="907200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59"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64"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65"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166"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68"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69"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70"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72"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73"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74"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76" name="PlaceHolder 2"/>
          <p:cNvSpPr>
            <a:spLocks noGrp="1"/>
          </p:cNvSpPr>
          <p:nvPr>
            <p:ph type="body"/>
          </p:nvPr>
        </p:nvSpPr>
        <p:spPr>
          <a:xfrm>
            <a:off x="504000" y="1326600"/>
            <a:ext cx="9072000" cy="1568520"/>
          </a:xfrm>
          <a:prstGeom prst="rect">
            <a:avLst/>
          </a:prstGeom>
        </p:spPr>
        <p:txBody>
          <a:bodyPr lIns="0" rIns="0" tIns="0" bIns="0">
            <a:normAutofit/>
          </a:bodyPr>
          <a:p>
            <a:endParaRPr b="0" lang="en-US" sz="3200" spc="-1" strike="noStrike">
              <a:latin typeface="Arial"/>
            </a:endParaRPr>
          </a:p>
        </p:txBody>
      </p:sp>
      <p:sp>
        <p:nvSpPr>
          <p:cNvPr id="177" name="PlaceHolder 3"/>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79"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84" name="PlaceHolder 2"/>
          <p:cNvSpPr>
            <a:spLocks noGrp="1"/>
          </p:cNvSpPr>
          <p:nvPr>
            <p:ph type="body"/>
          </p:nvPr>
        </p:nvSpPr>
        <p:spPr>
          <a:xfrm>
            <a:off x="504000" y="1326600"/>
            <a:ext cx="2921040" cy="1568520"/>
          </a:xfrm>
          <a:prstGeom prst="rect">
            <a:avLst/>
          </a:prstGeom>
        </p:spPr>
        <p:txBody>
          <a:bodyPr lIns="0" rIns="0" tIns="0" bIns="0">
            <a:normAutofit/>
          </a:bodyPr>
          <a:p>
            <a:endParaRPr b="0" lang="en-US" sz="3200" spc="-1" strike="noStrike">
              <a:latin typeface="Arial"/>
            </a:endParaRPr>
          </a:p>
        </p:txBody>
      </p:sp>
      <p:sp>
        <p:nvSpPr>
          <p:cNvPr id="185" name="PlaceHolder 3"/>
          <p:cNvSpPr>
            <a:spLocks noGrp="1"/>
          </p:cNvSpPr>
          <p:nvPr>
            <p:ph type="body"/>
          </p:nvPr>
        </p:nvSpPr>
        <p:spPr>
          <a:xfrm>
            <a:off x="3571560" y="1326600"/>
            <a:ext cx="2921040" cy="1568520"/>
          </a:xfrm>
          <a:prstGeom prst="rect">
            <a:avLst/>
          </a:prstGeom>
        </p:spPr>
        <p:txBody>
          <a:bodyPr lIns="0" rIns="0" tIns="0" bIns="0">
            <a:normAutofit/>
          </a:bodyPr>
          <a:p>
            <a:endParaRPr b="0" lang="en-US" sz="3200" spc="-1" strike="noStrike">
              <a:latin typeface="Arial"/>
            </a:endParaRPr>
          </a:p>
        </p:txBody>
      </p:sp>
      <p:sp>
        <p:nvSpPr>
          <p:cNvPr id="186" name="PlaceHolder 4"/>
          <p:cNvSpPr>
            <a:spLocks noGrp="1"/>
          </p:cNvSpPr>
          <p:nvPr>
            <p:ph type="body"/>
          </p:nvPr>
        </p:nvSpPr>
        <p:spPr>
          <a:xfrm>
            <a:off x="6639120" y="1326600"/>
            <a:ext cx="2921040" cy="1568520"/>
          </a:xfrm>
          <a:prstGeom prst="rect">
            <a:avLst/>
          </a:prstGeom>
        </p:spPr>
        <p:txBody>
          <a:bodyPr lIns="0" rIns="0" tIns="0" bIns="0">
            <a:normAutofit/>
          </a:bodyPr>
          <a:p>
            <a:endParaRPr b="0" lang="en-US" sz="3200" spc="-1" strike="noStrike">
              <a:latin typeface="Arial"/>
            </a:endParaRPr>
          </a:p>
        </p:txBody>
      </p:sp>
      <p:sp>
        <p:nvSpPr>
          <p:cNvPr id="187" name="PlaceHolder 5"/>
          <p:cNvSpPr>
            <a:spLocks noGrp="1"/>
          </p:cNvSpPr>
          <p:nvPr>
            <p:ph type="body"/>
          </p:nvPr>
        </p:nvSpPr>
        <p:spPr>
          <a:xfrm>
            <a:off x="504000" y="3044520"/>
            <a:ext cx="2921040" cy="1568520"/>
          </a:xfrm>
          <a:prstGeom prst="rect">
            <a:avLst/>
          </a:prstGeom>
        </p:spPr>
        <p:txBody>
          <a:bodyPr lIns="0" rIns="0" tIns="0" bIns="0">
            <a:normAutofit/>
          </a:bodyPr>
          <a:p>
            <a:endParaRPr b="0" lang="en-US" sz="3200" spc="-1" strike="noStrike">
              <a:latin typeface="Arial"/>
            </a:endParaRPr>
          </a:p>
        </p:txBody>
      </p:sp>
      <p:sp>
        <p:nvSpPr>
          <p:cNvPr id="188" name="PlaceHolder 6"/>
          <p:cNvSpPr>
            <a:spLocks noGrp="1"/>
          </p:cNvSpPr>
          <p:nvPr>
            <p:ph type="body"/>
          </p:nvPr>
        </p:nvSpPr>
        <p:spPr>
          <a:xfrm>
            <a:off x="3571560" y="3044520"/>
            <a:ext cx="2921040" cy="1568520"/>
          </a:xfrm>
          <a:prstGeom prst="rect">
            <a:avLst/>
          </a:prstGeom>
        </p:spPr>
        <p:txBody>
          <a:bodyPr lIns="0" rIns="0" tIns="0" bIns="0">
            <a:normAutofit/>
          </a:bodyPr>
          <a:p>
            <a:endParaRPr b="0" lang="en-US" sz="3200" spc="-1" strike="noStrike">
              <a:latin typeface="Arial"/>
            </a:endParaRPr>
          </a:p>
        </p:txBody>
      </p:sp>
      <p:sp>
        <p:nvSpPr>
          <p:cNvPr id="189" name="PlaceHolder 7"/>
          <p:cNvSpPr>
            <a:spLocks noGrp="1"/>
          </p:cNvSpPr>
          <p:nvPr>
            <p:ph type="body"/>
          </p:nvPr>
        </p:nvSpPr>
        <p:spPr>
          <a:xfrm>
            <a:off x="6639120" y="3044520"/>
            <a:ext cx="292104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انقر لتحرير تنسيق نص العنوان</a:t>
            </a:r>
            <a:endParaRPr b="0" lang="en-US"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انقر لتحرير تنسيق نص التخطيط</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المستوى الثاني للتخطيط</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المستوى الثالث للتخطيط</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المستوى الرابع للتخطيط</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المستوى الخامس للتخطيط</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المستوى السادس للتخطيط</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المستوى السابع للتخطيط</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انقر لتحرير تنسيق نص العنوان</a:t>
            </a:r>
            <a:endParaRPr b="0" lang="en-US" sz="4400" spc="-1" strike="noStrike">
              <a:latin typeface="Arial"/>
            </a:endParaRPr>
          </a:p>
        </p:txBody>
      </p:sp>
      <p:sp>
        <p:nvSpPr>
          <p:cNvPr id="39"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انقر لتحرير تنسيق نص التخطيط</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المستوى الثاني للتخطيط</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المستوى الثالث للتخطيط</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المستوى الرابع للتخطيط</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المستوى الخامس للتخطيط</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المستوى السادس للتخطيط</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المستوى السابع للتخطيط</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انقر لتحرير تنسيق نص العنوان</a:t>
            </a:r>
            <a:endParaRPr b="0" lang="en-US" sz="4400" spc="-1" strike="noStrike">
              <a:latin typeface="Arial"/>
            </a:endParaRPr>
          </a:p>
        </p:txBody>
      </p:sp>
      <p:sp>
        <p:nvSpPr>
          <p:cNvPr id="77"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انقر لتحرير تنسيق نص التخطيط</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المستوى الثاني للتخطيط</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المستوى الثالث للتخطيط</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المستوى الرابع للتخطيط</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المستوى الخامس للتخطيط</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المستوى السادس للتخطيط</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المستوى السابع للتخطيط</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انقر لتحرير تنسيق نص العنوان</a:t>
            </a:r>
            <a:endParaRPr b="0" lang="en-US" sz="4400" spc="-1" strike="noStrike">
              <a:latin typeface="Arial"/>
            </a:endParaRPr>
          </a:p>
        </p:txBody>
      </p:sp>
      <p:sp>
        <p:nvSpPr>
          <p:cNvPr id="115"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انقر لتحرير تنسيق نص التخطيط</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المستوى الثاني للتخطيط</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المستوى الثالث للتخطيط</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المستوى الرابع للتخطيط</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المستوى الخامس للتخطيط</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المستوى السادس للتخطيط</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المستوى السابع للتخطيط</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n-US" sz="4400" spc="-1" strike="noStrike">
                <a:latin typeface="Arial"/>
              </a:rPr>
              <a:t>انقر لتحرير تنسيق نص العنوان</a:t>
            </a:r>
            <a:endParaRPr b="0" lang="en-US" sz="4400" spc="-1" strike="noStrike">
              <a:latin typeface="Arial"/>
            </a:endParaRPr>
          </a:p>
        </p:txBody>
      </p:sp>
      <p:sp>
        <p:nvSpPr>
          <p:cNvPr id="153"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انقر لتحرير تنسيق نص التخطيط</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المستوى الثاني للتخطيط</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المستوى الثالث للتخطيط</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المستوى الرابع للتخطيط</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المستوى الخامس للتخطيط</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المستوى السادس للتخطيط</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المستوى السابع للتخطيط</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504000" y="207000"/>
            <a:ext cx="90694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4400" spc="-1" strike="noStrike">
                <a:solidFill>
                  <a:srgbClr val="ff0000"/>
                </a:solidFill>
                <a:latin typeface="Arial"/>
                <a:cs typeface="DejaVu Sans"/>
              </a:rPr>
              <a:t>Epilepsy</a:t>
            </a:r>
            <a:endParaRPr b="0" lang="en-US" sz="4400" spc="-1" strike="noStrike">
              <a:latin typeface="Arial"/>
            </a:endParaRPr>
          </a:p>
        </p:txBody>
      </p:sp>
      <p:sp>
        <p:nvSpPr>
          <p:cNvPr id="191" name="CustomShape 2"/>
          <p:cNvSpPr/>
          <p:nvPr/>
        </p:nvSpPr>
        <p:spPr>
          <a:xfrm>
            <a:off x="576000" y="1429200"/>
            <a:ext cx="9069480" cy="3411360"/>
          </a:xfrm>
          <a:prstGeom prst="rect">
            <a:avLst/>
          </a:prstGeom>
          <a:noFill/>
          <a:ln>
            <a:noFill/>
          </a:ln>
        </p:spPr>
        <p:style>
          <a:lnRef idx="0"/>
          <a:fillRef idx="0"/>
          <a:effectRef idx="0"/>
          <a:fontRef idx="minor"/>
        </p:style>
        <p:txBody>
          <a:bodyPr lIns="0" rIns="0" tIns="0" bIns="0" anchor="ctr">
            <a:spAutoFit/>
          </a:bodyPr>
          <a:p>
            <a:pPr marL="216000" indent="-213840">
              <a:lnSpc>
                <a:spcPct val="100000"/>
              </a:lnSpc>
              <a:buClr>
                <a:srgbClr val="000000"/>
              </a:buClr>
              <a:buSzPct val="45000"/>
              <a:buFont typeface="Wingdings" charset="2"/>
              <a:buChar char=""/>
            </a:pPr>
            <a:r>
              <a:rPr b="0" lang="en-US" sz="3200" spc="-1" strike="noStrike">
                <a:solidFill>
                  <a:srgbClr val="000000"/>
                </a:solidFill>
                <a:latin typeface="Arial"/>
                <a:cs typeface="DejaVu Sans"/>
              </a:rPr>
              <a:t>Epilepsy, a group of disorders characterized by recurrent seizures, </a:t>
            </a:r>
            <a:endParaRPr b="0" lang="en-US" sz="3200" spc="-1" strike="noStrike">
              <a:latin typeface="Arial"/>
            </a:endParaRPr>
          </a:p>
          <a:p>
            <a:pPr marL="216000" indent="-213840">
              <a:lnSpc>
                <a:spcPct val="100000"/>
              </a:lnSpc>
              <a:buClr>
                <a:srgbClr val="000000"/>
              </a:buClr>
              <a:buSzPct val="45000"/>
              <a:buFont typeface="Wingdings" charset="2"/>
              <a:buChar char=""/>
            </a:pPr>
            <a:r>
              <a:rPr b="0" lang="en-US" sz="3200" spc="-1" strike="noStrike">
                <a:solidFill>
                  <a:srgbClr val="000000"/>
                </a:solidFill>
                <a:latin typeface="Arial"/>
                <a:cs typeface="DejaVu Sans"/>
              </a:rPr>
              <a:t>seizure is a transient disturbance of cerebral function caused by an excessive or oversynchronized discharges of cerebral neurons.</a:t>
            </a:r>
            <a:endParaRPr b="0" lang="en-US" sz="3200" spc="-1" strike="noStrike">
              <a:latin typeface="Arial"/>
            </a:endParaRPr>
          </a:p>
          <a:p>
            <a:pPr>
              <a:lnSpc>
                <a:spcPct val="100000"/>
              </a:lnSpc>
            </a:pPr>
            <a:r>
              <a:rPr b="0" lang="en-US" sz="3200" spc="-1" strike="noStrike">
                <a:solidFill>
                  <a:srgbClr val="000000"/>
                </a:solidFill>
                <a:latin typeface="Arial"/>
                <a:cs typeface="DejaVu Sans"/>
              </a:rPr>
              <a:t> </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504000" y="485280"/>
            <a:ext cx="9070560" cy="426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800" spc="-1" strike="noStrike">
                <a:solidFill>
                  <a:srgbClr val="0000ff"/>
                </a:solidFill>
                <a:latin typeface="Arial"/>
                <a:cs typeface="DejaVu Sans"/>
              </a:rPr>
              <a:t>Classification of epilepsy according to type of cause</a:t>
            </a:r>
            <a:endParaRPr b="0" lang="en-US" sz="2800" spc="-1" strike="noStrike">
              <a:latin typeface="Arial"/>
            </a:endParaRPr>
          </a:p>
        </p:txBody>
      </p:sp>
      <p:sp>
        <p:nvSpPr>
          <p:cNvPr id="207"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73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Idiopathic: where focal brain lesion not the cause. Brain images in this type must be normal</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Secondary epilepsy: when cause is focal brain lesion detected in brain images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Cryptogenic epilepsy: when focal brain lesion suspected as a cause, but brain images are normal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504000" y="500400"/>
            <a:ext cx="9070560" cy="3963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600" spc="-1" strike="noStrike">
                <a:solidFill>
                  <a:srgbClr val="ff0000"/>
                </a:solidFill>
                <a:latin typeface="Arial"/>
                <a:cs typeface="DejaVu Sans"/>
              </a:rPr>
              <a:t>GENERALIZED TONIC-CLONIC (GRAND MAL) EPILEPSY</a:t>
            </a:r>
            <a:endParaRPr b="0" lang="en-US" sz="2600" spc="-1" strike="noStrike">
              <a:latin typeface="Arial"/>
            </a:endParaRPr>
          </a:p>
        </p:txBody>
      </p:sp>
      <p:sp>
        <p:nvSpPr>
          <p:cNvPr id="209"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28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consciousness is lost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usually patient do not give history of aura, even if it was really happened due to focal start of epileptic activity because of retrograde amnesia</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Attack composed from following phases: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i="1" lang="en-US" sz="3200" spc="-1" strike="noStrike" u="sng">
                <a:solidFill>
                  <a:srgbClr val="000000"/>
                </a:solidFill>
                <a:uFillTx/>
                <a:latin typeface="Arial"/>
                <a:cs typeface="DejaVu Sans"/>
              </a:rPr>
              <a:t>Tonic Phase</a:t>
            </a:r>
            <a:endParaRPr b="0" lang="en-US" sz="3200" spc="-1" strike="noStrike">
              <a:latin typeface="Arial"/>
            </a:endParaRPr>
          </a:p>
          <a:p>
            <a:pPr>
              <a:lnSpc>
                <a:spcPct val="100000"/>
              </a:lnSpc>
            </a:pPr>
            <a:r>
              <a:rPr b="0" lang="en-US" sz="3200" spc="-1" strike="noStrike">
                <a:solidFill>
                  <a:srgbClr val="000000"/>
                </a:solidFill>
                <a:latin typeface="Arial"/>
                <a:cs typeface="DejaVu Sans"/>
              </a:rPr>
              <a:t>The initial manifestations are unconsciousness and tonic contractions of limb muscles for 10–30 seconds, producing extension of the extremities and arching of the body in apparent opisthotonos. Tonic contraction of the muscles of respiration may produce an expiration-induced vocalization (cry or moan) and cyanosis, and contraction of masticatory muscles may cause tongue trauma. The patient falls to the ground and may be injured.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5000"/>
          </a:bodyPr>
          <a:p>
            <a:pPr marL="432000" indent="-323280">
              <a:lnSpc>
                <a:spcPct val="100000"/>
              </a:lnSpc>
              <a:spcBef>
                <a:spcPts val="1417"/>
              </a:spcBef>
              <a:buClr>
                <a:srgbClr val="000000"/>
              </a:buClr>
              <a:buSzPct val="45000"/>
              <a:buFont typeface="Wingdings" charset="2"/>
              <a:buChar char=""/>
            </a:pPr>
            <a:r>
              <a:rPr b="0" i="1" lang="en-US" sz="3200" spc="-1" strike="noStrike" u="sng">
                <a:solidFill>
                  <a:srgbClr val="000000"/>
                </a:solidFill>
                <a:uFillTx/>
                <a:latin typeface="Arial"/>
                <a:cs typeface="DejaVu Sans"/>
              </a:rPr>
              <a:t>Clonic Phase</a:t>
            </a:r>
            <a:endParaRPr b="0" lang="en-US" sz="3200" spc="-1" strike="noStrike">
              <a:latin typeface="Arial"/>
            </a:endParaRPr>
          </a:p>
          <a:p>
            <a:pPr>
              <a:lnSpc>
                <a:spcPct val="100000"/>
              </a:lnSpc>
            </a:pPr>
            <a:r>
              <a:rPr b="0" lang="en-US" sz="3200" spc="-1" strike="noStrike">
                <a:solidFill>
                  <a:srgbClr val="000000"/>
                </a:solidFill>
                <a:latin typeface="Arial"/>
                <a:cs typeface="DejaVu Sans"/>
              </a:rPr>
              <a:t>The tonic phase is followed by a clonic (alternating muscle contraction and relaxation) phase of symmetric limb jerking that persists for an additional 30–60 seconds—or longer. Ventilatory efforts return immediately after cessation of the tonic phase, and cyanosis clears. The mouth may froth with saliva. With time, the jerking becomes less frequent, until finally all movements cease and the muscles are flaccid. Sphincteric relaxation or detrusor muscle contraction may produce urinary incontinence.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28000"/>
          </a:bodyPr>
          <a:p>
            <a:pPr marL="432000" indent="-323280">
              <a:lnSpc>
                <a:spcPct val="100000"/>
              </a:lnSpc>
              <a:spcBef>
                <a:spcPts val="1417"/>
              </a:spcBef>
              <a:buClr>
                <a:srgbClr val="000000"/>
              </a:buClr>
              <a:buSzPct val="45000"/>
              <a:buFont typeface="Wingdings" charset="2"/>
              <a:buChar char=""/>
            </a:pPr>
            <a:r>
              <a:rPr b="0" i="1" lang="en-US" sz="3200" spc="-1" strike="noStrike" u="sng">
                <a:solidFill>
                  <a:srgbClr val="000000"/>
                </a:solidFill>
                <a:uFillTx/>
                <a:latin typeface="Arial"/>
                <a:cs typeface="DejaVu Sans"/>
              </a:rPr>
              <a:t>Recovery</a:t>
            </a:r>
            <a:endParaRPr b="0" lang="en-US" sz="3200" spc="-1" strike="noStrike">
              <a:latin typeface="Arial"/>
            </a:endParaRPr>
          </a:p>
          <a:p>
            <a:pPr>
              <a:lnSpc>
                <a:spcPct val="100000"/>
              </a:lnSpc>
            </a:pPr>
            <a:r>
              <a:rPr b="0" lang="en-US" sz="3200" spc="-1" strike="noStrike">
                <a:solidFill>
                  <a:srgbClr val="000000"/>
                </a:solidFill>
                <a:latin typeface="Arial"/>
                <a:cs typeface="DejaVu Sans"/>
              </a:rPr>
              <a:t>As the patient regains consciousness, there is postictal confusion and often headache. Full orientation commonly takes 10–30 minutes—or even longer in patients with status epilepticus (see below) or preexisting structural or metabolic brain disorders. Physical examination during the postictal state is usually otherwise normal in idiopathic epilepsy or seizures of metabolic origin, except that plantar responses may be transiently extensor (Babinski sign) &amp; corenial reflex will be lost.Transient unilateral weakness (hemiparesis) in the postictal period </a:t>
            </a:r>
            <a:r>
              <a:rPr b="1" i="1" lang="en-US" sz="3200" spc="-1" strike="noStrike">
                <a:solidFill>
                  <a:srgbClr val="ff0000"/>
                </a:solidFill>
                <a:latin typeface="Arial"/>
                <a:cs typeface="DejaVu Sans"/>
              </a:rPr>
              <a:t>(Todd paralysis)</a:t>
            </a:r>
            <a:r>
              <a:rPr b="0" lang="en-US" sz="3200" spc="-1" strike="noStrike">
                <a:solidFill>
                  <a:srgbClr val="ff0000"/>
                </a:solidFill>
                <a:latin typeface="Arial"/>
                <a:cs typeface="DejaVu Sans"/>
              </a:rPr>
              <a:t> should be sought, because such a finding suggests a focal brain lesion as the cause and calls for further investigation.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CustomShape 1"/>
          <p:cNvSpPr/>
          <p:nvPr/>
        </p:nvSpPr>
        <p:spPr>
          <a:xfrm>
            <a:off x="504000" y="485280"/>
            <a:ext cx="907056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800" spc="-1" strike="noStrike">
                <a:solidFill>
                  <a:srgbClr val="ff0000"/>
                </a:solidFill>
                <a:latin typeface="Arial"/>
                <a:cs typeface="DejaVu Sans"/>
              </a:rPr>
              <a:t>Status Epilepticus</a:t>
            </a:r>
            <a:endParaRPr b="0" lang="en-US" sz="2800" spc="-1" strike="noStrike">
              <a:latin typeface="Arial"/>
            </a:endParaRPr>
          </a:p>
        </p:txBody>
      </p:sp>
      <p:sp>
        <p:nvSpPr>
          <p:cNvPr id="213"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61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seizures that continue for more than 30 minutes without ceasing spontaneously, </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or which recur so frequently that full consciousness is not restored between successive episodes. </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Status epilepticus is a medical emergency because it can lead to permanent brain damage—from hyperpyrexia, circulatory collapse, or excitotoxic neuronal damage—if untreated</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504000" y="485280"/>
            <a:ext cx="907056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i="1" lang="en-US" sz="2800" spc="-1" strike="noStrike" u="sng">
                <a:solidFill>
                  <a:srgbClr val="000000"/>
                </a:solidFill>
                <a:uFillTx/>
                <a:latin typeface="Arial"/>
                <a:cs typeface="DejaVu Sans"/>
              </a:rPr>
              <a:t>Predisposing factors for status epilepticus</a:t>
            </a:r>
            <a:endParaRPr b="0" lang="en-US" sz="2800" spc="-1" strike="noStrike">
              <a:latin typeface="Arial"/>
            </a:endParaRPr>
          </a:p>
        </p:txBody>
      </p:sp>
      <p:sp>
        <p:nvSpPr>
          <p:cNvPr id="215"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7000"/>
          </a:bodyPr>
          <a:p>
            <a:pPr marL="432000" indent="-323280">
              <a:lnSpc>
                <a:spcPct val="100000"/>
              </a:lnSpc>
              <a:spcBef>
                <a:spcPts val="1417"/>
              </a:spcBef>
              <a:buClr>
                <a:srgbClr val="000000"/>
              </a:buClr>
              <a:buSzPct val="45000"/>
              <a:buFont typeface="Wingdings" charset="2"/>
              <a:buChar char=""/>
            </a:pPr>
            <a:r>
              <a:rPr b="0" i="1" lang="en-US" sz="3200" spc="-1" strike="noStrike">
                <a:solidFill>
                  <a:srgbClr val="000000"/>
                </a:solidFill>
                <a:latin typeface="Arial"/>
                <a:cs typeface="DejaVu Sans"/>
              </a:rPr>
              <a:t>Sudden withdrawal of antiepileptic drugs</a:t>
            </a:r>
            <a:r>
              <a:rPr b="0" lang="en-US" sz="3200" spc="-1" strike="noStrike">
                <a:solidFill>
                  <a:srgbClr val="000000"/>
                </a:solidFill>
                <a:latin typeface="Arial"/>
                <a:cs typeface="DejaVu Sans"/>
              </a:rPr>
              <a:t> (most common)</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Non compliance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Metabolic disturbances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Drug toxicity</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C.N.S infection</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C.N.S tumors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Refractory epilepsy</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Head trauma</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CustomShape 1"/>
          <p:cNvSpPr/>
          <p:nvPr/>
        </p:nvSpPr>
        <p:spPr>
          <a:xfrm>
            <a:off x="504000" y="500400"/>
            <a:ext cx="9070560" cy="3963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600" spc="-1" strike="noStrike">
                <a:solidFill>
                  <a:srgbClr val="ff0000"/>
                </a:solidFill>
                <a:latin typeface="Arial"/>
                <a:cs typeface="DejaVu Sans"/>
              </a:rPr>
              <a:t>ABSENCE (PETIT MAL) EPILEPSY</a:t>
            </a:r>
            <a:endParaRPr b="0" lang="en-US" sz="2600" spc="-1" strike="noStrike">
              <a:latin typeface="Arial"/>
            </a:endParaRPr>
          </a:p>
        </p:txBody>
      </p:sp>
      <p:sp>
        <p:nvSpPr>
          <p:cNvPr id="217"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4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genetically transmitted </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that always begin in childhood</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rarely persist into adolescence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characterized by brief loss of consciousness (for 5–10 seconds) without loss of postural tone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Subtle motor manifestations, such as eye blinking or a slight head turning, are common</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Automatisms are uncommon</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Full orientation immediately follows cessation of the seizure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78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There may be as many as several hundred spells daily, leading to impaired school performance and social interactions, so that children may be mistakenly thought to be mentally retarded before the diagnosis of petit mal epilepsy is made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The spells are characteristically inducible by hyperventilation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CustomShape 1"/>
          <p:cNvSpPr/>
          <p:nvPr/>
        </p:nvSpPr>
        <p:spPr>
          <a:xfrm>
            <a:off x="504000" y="485280"/>
            <a:ext cx="907056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800" spc="-1" strike="noStrike">
                <a:solidFill>
                  <a:srgbClr val="ff0000"/>
                </a:solidFill>
                <a:latin typeface="Arial"/>
                <a:cs typeface="DejaVu Sans"/>
              </a:rPr>
              <a:t>Myoclonic Seizures</a:t>
            </a:r>
            <a:endParaRPr b="0" lang="en-US" sz="2800" spc="-1" strike="noStrike">
              <a:latin typeface="Arial"/>
            </a:endParaRPr>
          </a:p>
        </p:txBody>
      </p:sp>
      <p:sp>
        <p:nvSpPr>
          <p:cNvPr id="220"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33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characterized by sudden, brief, shocklike contractions that may be localized to a few muscles or one or more extremities or that may have a more generalized distribution</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may be idiopathic (juvenile myoclonic epilepsy), which start in early adolescent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or associated with a variety of rare hereditary neurodegenerative disorders, including Unverricht-Lundborg disease, Lafora body disease, neuronal ceroid lipofuscinosis (late infantile, juvenile, and adult forms), sialidosis, and mitochondrial encephalomyopathy (myoclonus epilepsy with ragged red fibers on skeletal muscle biopsy)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CustomShape 1"/>
          <p:cNvSpPr/>
          <p:nvPr/>
        </p:nvSpPr>
        <p:spPr>
          <a:xfrm>
            <a:off x="504000" y="454680"/>
            <a:ext cx="907056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3200" spc="-1" strike="noStrike">
                <a:solidFill>
                  <a:srgbClr val="ff0000"/>
                </a:solidFill>
                <a:latin typeface="Arial"/>
                <a:cs typeface="DejaVu Sans"/>
              </a:rPr>
              <a:t>Atonic seizures</a:t>
            </a:r>
            <a:endParaRPr b="0" lang="en-US" sz="3200" spc="-1" strike="noStrike">
              <a:latin typeface="Arial"/>
            </a:endParaRPr>
          </a:p>
        </p:txBody>
      </p:sp>
      <p:sp>
        <p:nvSpPr>
          <p:cNvPr id="222"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nSpc>
                <a:spcPct val="100000"/>
              </a:lnSpc>
            </a:pPr>
            <a:endParaRPr b="0" lang="en-US" sz="18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loss of postural tone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leading to a fall or drop attack</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sometimes following a myoclonic jerk</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504000" y="1326600"/>
            <a:ext cx="9070200" cy="3286800"/>
          </a:xfrm>
          <a:prstGeom prst="rect">
            <a:avLst/>
          </a:prstGeom>
          <a:noFill/>
          <a:ln>
            <a:noFill/>
          </a:ln>
        </p:spPr>
        <p:style>
          <a:lnRef idx="0"/>
          <a:fillRef idx="0"/>
          <a:effectRef idx="0"/>
          <a:fontRef idx="minor"/>
        </p:style>
        <p:txBody>
          <a:bodyPr lIns="0" rIns="0" tIns="0" bIns="0">
            <a:normAutofit fontScale="94000"/>
          </a:bodyPr>
          <a:p>
            <a:pPr marL="432000" indent="-322200">
              <a:lnSpc>
                <a:spcPct val="100000"/>
              </a:lnSpc>
              <a:buClr>
                <a:srgbClr val="000000"/>
              </a:buClr>
              <a:buSzPct val="45000"/>
              <a:buFont typeface="Wingdings" charset="2"/>
              <a:buChar char=""/>
            </a:pPr>
            <a:r>
              <a:rPr b="0" lang="en-US" sz="3200" spc="-1" strike="noStrike">
                <a:solidFill>
                  <a:srgbClr val="000000"/>
                </a:solidFill>
                <a:latin typeface="Arial"/>
                <a:cs typeface="DejaVu Sans"/>
              </a:rPr>
              <a:t>Epilepsy is a common cause of episodic loss of consciousness; </a:t>
            </a:r>
            <a:endParaRPr b="0" lang="en-US" sz="3200" spc="-1" strike="noStrike">
              <a:latin typeface="Arial"/>
            </a:endParaRPr>
          </a:p>
          <a:p>
            <a:pPr marL="432000" indent="-322200">
              <a:lnSpc>
                <a:spcPct val="100000"/>
              </a:lnSpc>
              <a:buClr>
                <a:srgbClr val="000000"/>
              </a:buClr>
              <a:buSzPct val="45000"/>
              <a:buFont typeface="Wingdings" charset="2"/>
              <a:buChar char=""/>
            </a:pPr>
            <a:r>
              <a:rPr b="0" lang="en-US" sz="3200" spc="-1" strike="noStrike">
                <a:solidFill>
                  <a:srgbClr val="000000"/>
                </a:solidFill>
                <a:latin typeface="Arial"/>
                <a:cs typeface="DejaVu Sans"/>
              </a:rPr>
              <a:t>incidence of epilepsy in the general population is 45/100,000; </a:t>
            </a:r>
            <a:endParaRPr b="0" lang="en-US" sz="3200" spc="-1" strike="noStrike">
              <a:latin typeface="Arial"/>
            </a:endParaRPr>
          </a:p>
          <a:p>
            <a:pPr marL="432000" indent="-322200">
              <a:lnSpc>
                <a:spcPct val="100000"/>
              </a:lnSpc>
              <a:buClr>
                <a:srgbClr val="000000"/>
              </a:buClr>
              <a:buSzPct val="45000"/>
              <a:buFont typeface="Wingdings" charset="2"/>
              <a:buChar char=""/>
            </a:pPr>
            <a:r>
              <a:rPr b="0" lang="en-US" sz="3200" spc="-1" strike="noStrike">
                <a:solidFill>
                  <a:srgbClr val="000000"/>
                </a:solidFill>
                <a:latin typeface="Arial"/>
                <a:cs typeface="DejaVu Sans"/>
              </a:rPr>
              <a:t>prevalence  of epilepsy is 0.5% </a:t>
            </a:r>
            <a:endParaRPr b="0" lang="en-US" sz="3200" spc="-1" strike="noStrike">
              <a:latin typeface="Arial"/>
            </a:endParaRPr>
          </a:p>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the life-time probability of a seizure is approximately 3%.</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504000" y="454680"/>
            <a:ext cx="9070560" cy="4878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3200" spc="-1" strike="noStrike">
                <a:solidFill>
                  <a:srgbClr val="ff0000"/>
                </a:solidFill>
                <a:latin typeface="Arial"/>
                <a:cs typeface="DejaVu Sans"/>
              </a:rPr>
              <a:t>Simple partial seizures</a:t>
            </a:r>
            <a:endParaRPr b="0" lang="en-US" sz="3200" spc="-1" strike="noStrike">
              <a:latin typeface="Arial"/>
            </a:endParaRPr>
          </a:p>
        </p:txBody>
      </p:sp>
      <p:sp>
        <p:nvSpPr>
          <p:cNvPr id="224"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9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begin with motor, sensory, or autonomic phenomena, depending on the cortical region affected</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Just </a:t>
            </a:r>
            <a:r>
              <a:rPr b="0" i="1" lang="en-US" sz="3200" spc="-1" strike="noStrike">
                <a:solidFill>
                  <a:srgbClr val="000000"/>
                </a:solidFill>
                <a:latin typeface="Arial"/>
                <a:cs typeface="DejaVu Sans"/>
              </a:rPr>
              <a:t>few </a:t>
            </a:r>
            <a:r>
              <a:rPr b="0" lang="en-US" sz="3200" spc="-1" strike="noStrike">
                <a:solidFill>
                  <a:srgbClr val="000000"/>
                </a:solidFill>
                <a:latin typeface="Arial"/>
                <a:cs typeface="DejaVu Sans"/>
              </a:rPr>
              <a:t>examples:</a:t>
            </a:r>
            <a:endParaRPr b="0" lang="en-US" sz="3200" spc="-1" strike="noStrike">
              <a:latin typeface="Arial"/>
            </a:endParaRPr>
          </a:p>
          <a:p>
            <a:pPr>
              <a:lnSpc>
                <a:spcPct val="100000"/>
              </a:lnSpc>
            </a:pPr>
            <a:r>
              <a:rPr b="0" i="1" lang="en-US" sz="3200" spc="-1" strike="noStrike" u="sng">
                <a:solidFill>
                  <a:srgbClr val="000000"/>
                </a:solidFill>
                <a:uFillTx/>
                <a:latin typeface="Arial"/>
                <a:cs typeface="DejaVu Sans"/>
              </a:rPr>
              <a:t>Simple motor focal</a:t>
            </a:r>
            <a:r>
              <a:rPr b="0" lang="en-US" sz="3200" spc="-1" strike="noStrike">
                <a:solidFill>
                  <a:srgbClr val="000000"/>
                </a:solidFill>
                <a:latin typeface="Arial"/>
                <a:cs typeface="DejaVu Sans"/>
              </a:rPr>
              <a:t>: epileptic focus located in pre-central gyrus. Clonic movements of a single muscle group in the face, a limb, or the pharynx may occur and may be self-limited; they may be recurrent or continuous or may spread to involve contiguous regions of the motor cortex (motor jacksonian march)</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nSpc>
                <a:spcPct val="100000"/>
              </a:lnSpc>
            </a:pPr>
            <a:r>
              <a:rPr b="0" i="1" lang="en-US" sz="3200" spc="-1" strike="noStrike" u="sng">
                <a:solidFill>
                  <a:srgbClr val="000000"/>
                </a:solidFill>
                <a:uFillTx/>
                <a:latin typeface="Arial"/>
                <a:cs typeface="DejaVu Sans"/>
              </a:rPr>
              <a:t>Simple somato-sensory focal</a:t>
            </a:r>
            <a:r>
              <a:rPr b="0" lang="en-US" sz="3200" spc="-1" strike="noStrike">
                <a:solidFill>
                  <a:srgbClr val="000000"/>
                </a:solidFill>
                <a:latin typeface="Arial"/>
                <a:cs typeface="DejaVu Sans"/>
              </a:rPr>
              <a:t>: when epileptic focus located in primary somatic sensory cortex in post-central gyrus (broadman’s cortical areas 3,1 &amp;2). Fit n forms of numbness or parasthesia over a part of body, like face or hand. There may be a spreed (sensory jacksonian march) corresponding to that of simple motor focal seizure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51000"/>
          </a:bodyPr>
          <a:p>
            <a:pPr>
              <a:lnSpc>
                <a:spcPct val="100000"/>
              </a:lnSpc>
            </a:pPr>
            <a:r>
              <a:rPr b="0" i="1" lang="en-US" sz="3200" spc="-1" strike="noStrike" u="sng">
                <a:solidFill>
                  <a:srgbClr val="000000"/>
                </a:solidFill>
                <a:uFillTx/>
                <a:latin typeface="Arial"/>
                <a:cs typeface="DejaVu Sans"/>
              </a:rPr>
              <a:t>Simple automatic focal</a:t>
            </a:r>
            <a:r>
              <a:rPr b="0" lang="en-US" sz="3200" spc="-1" strike="noStrike">
                <a:solidFill>
                  <a:srgbClr val="000000"/>
                </a:solidFill>
                <a:latin typeface="Arial"/>
                <a:cs typeface="DejaVu Sans"/>
              </a:rPr>
              <a:t>: may consist of pallor, flushing, sweating, piloerection, pupillary dilatation, vomiting, borborygmi, and incontinence</a:t>
            </a:r>
            <a:endParaRPr b="0" lang="en-US" sz="3200" spc="-1" strike="noStrike">
              <a:latin typeface="Arial"/>
            </a:endParaRPr>
          </a:p>
          <a:p>
            <a:pPr>
              <a:lnSpc>
                <a:spcPct val="100000"/>
              </a:lnSpc>
            </a:pPr>
            <a:r>
              <a:rPr b="0" i="1" lang="en-US" sz="3200" spc="-1" strike="noStrike" u="sng">
                <a:solidFill>
                  <a:srgbClr val="000000"/>
                </a:solidFill>
                <a:uFillTx/>
                <a:latin typeface="Arial"/>
                <a:cs typeface="DejaVu Sans"/>
              </a:rPr>
              <a:t>Simple psychic focal</a:t>
            </a:r>
            <a:r>
              <a:rPr b="0" lang="en-US" sz="3200" spc="-1" strike="noStrike">
                <a:solidFill>
                  <a:srgbClr val="000000"/>
                </a:solidFill>
                <a:latin typeface="Arial"/>
                <a:cs typeface="DejaVu Sans"/>
              </a:rPr>
              <a:t>: psychic symptoms include dysphasia, distortions of memory (eg, déjà vu, the sensation that a new experience is being repeated), forced thinking or labored thought processes, cognitive deficits, affective disturbances (eg, fear, depression, an inappropriate sense of pleasure), hallucinations, or illusions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504000" y="1326600"/>
            <a:ext cx="9072000" cy="3288600"/>
          </a:xfrm>
          <a:prstGeom prst="rect">
            <a:avLst/>
          </a:prstGeom>
          <a:noFill/>
          <a:ln>
            <a:noFill/>
          </a:ln>
        </p:spPr>
        <p:txBody>
          <a:bodyPr lIns="0" rIns="0" tIns="0" bIns="0">
            <a:normAutofit fontScale="34000"/>
          </a:bodyPr>
          <a:p>
            <a:pPr marL="432000" indent="-324000">
              <a:spcBef>
                <a:spcPts val="1417"/>
              </a:spcBef>
              <a:buClr>
                <a:srgbClr val="000000"/>
              </a:buClr>
              <a:buSzPct val="45000"/>
              <a:buFont typeface="Wingdings" charset="2"/>
              <a:buChar char=""/>
            </a:pPr>
            <a:r>
              <a:rPr b="0" lang="en-US" sz="3200" spc="-1" strike="noStrike">
                <a:latin typeface="Arial"/>
              </a:rPr>
              <a:t>If  epileptic focus in parietal lobe area responsible for balance, fit will be in form of vertigo</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it is located in occipital lobe, fit will be in form of simple visual hallucinations like simple lines, flashes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it is located in temporal lobe, fit will be in form of complex visual hallucinations like human faces, &amp;/or deja vue, james vue ….</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it is in pyriform &amp; prepyriform cortex, fit will be in form of olfactory hallucinations</a:t>
            </a:r>
            <a:endParaRPr b="0" lang="en-US" sz="3200" spc="-1" strike="noStrike">
              <a:latin typeface="Arial"/>
            </a:endParaRPr>
          </a:p>
          <a:p>
            <a:pPr marL="432000" indent="-324000">
              <a:spcBef>
                <a:spcPts val="1417"/>
              </a:spcBef>
              <a:buClr>
                <a:srgbClr val="000000"/>
              </a:buClr>
              <a:buSzPct val="45000"/>
              <a:buFont typeface="Wingdings" charset="2"/>
              <a:buChar char=""/>
            </a:pPr>
            <a:r>
              <a:rPr b="0" lang="en-US" sz="3200" spc="-1" strike="noStrike">
                <a:latin typeface="Arial"/>
              </a:rPr>
              <a:t>If it is in hippocampal gyrus, fit will be in form of gustatory hallucinations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extShape 1"/>
          <p:cNvSpPr txBox="1"/>
          <p:nvPr/>
        </p:nvSpPr>
        <p:spPr>
          <a:xfrm>
            <a:off x="504000" y="1326600"/>
            <a:ext cx="9072000" cy="3288600"/>
          </a:xfrm>
          <a:prstGeom prst="rect">
            <a:avLst/>
          </a:prstGeom>
          <a:noFill/>
          <a:ln>
            <a:noFill/>
          </a:ln>
        </p:spPr>
        <p:txBody>
          <a:bodyPr lIns="0" rIns="0" tIns="0" bIns="0">
            <a:normAutofit/>
          </a:bodyPr>
          <a:p>
            <a:pPr algn="ctr">
              <a:spcBef>
                <a:spcPts val="1417"/>
              </a:spcBef>
            </a:pPr>
            <a:r>
              <a:rPr b="0" lang="en-US" sz="4400" spc="-1" strike="noStrike">
                <a:latin typeface="Arial"/>
              </a:rPr>
              <a:t>Most common site for focal epilepsy is parietal lobe</a:t>
            </a:r>
            <a:endParaRPr b="0" lang="en-US" sz="44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504000" y="485280"/>
            <a:ext cx="907056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800" spc="-1" strike="noStrike">
                <a:solidFill>
                  <a:srgbClr val="ff0000"/>
                </a:solidFill>
                <a:latin typeface="Arial"/>
                <a:cs typeface="DejaVu Sans"/>
              </a:rPr>
              <a:t>TEMPORAL LOBE EPILEPSY (TLE)</a:t>
            </a:r>
            <a:endParaRPr b="0" lang="en-US" sz="2800" spc="-1" strike="noStrike">
              <a:latin typeface="Arial"/>
            </a:endParaRPr>
          </a:p>
        </p:txBody>
      </p:sp>
      <p:sp>
        <p:nvSpPr>
          <p:cNvPr id="230"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38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The symptoms are usually stereotyped for the individual patient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Episodes may begin with an aura</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Epigastric sensations are most common, but</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affective (fear), cognitive (déjà vu), and sensory (olfactory hallucinations) symptoms also occur. </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Consciousness is then impaired</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Seizures generally persist for less than 30 minutes (on the average, 1–3 minutes)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Patient show unusual interests in philosophy &amp; religion</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70000"/>
          </a:bodyPr>
          <a:p>
            <a:pPr marL="432000" indent="-323640">
              <a:lnSpc>
                <a:spcPct val="100000"/>
              </a:lnSpc>
              <a:spcBef>
                <a:spcPts val="1417"/>
              </a:spcBef>
              <a:buClr>
                <a:srgbClr val="000000"/>
              </a:buClr>
              <a:buSzPct val="45000"/>
              <a:buFont typeface="Wingdings" charset="2"/>
              <a:buChar char=""/>
            </a:pPr>
            <a:r>
              <a:rPr b="0" lang="en-US" sz="3200" spc="-1" strike="noStrike">
                <a:latin typeface="Arial"/>
              </a:rPr>
              <a:t>The motor manifestations of complex partial seizures are characterized by coordinated involuntary motor activity, termed automatism, which takes the form of orobuccolingual movements in about 75% of patients and other facial or neck movements in about 50%. Sitting up or standing, fumbling with objects, and bilateral limb movements are less common. Secondary generalization may occur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504000" y="485280"/>
            <a:ext cx="9070560" cy="426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800" spc="-1" strike="noStrike">
                <a:solidFill>
                  <a:srgbClr val="ff0000"/>
                </a:solidFill>
                <a:latin typeface="Arial"/>
                <a:cs typeface="DejaVu Sans"/>
              </a:rPr>
              <a:t>FRONTAL LOBE EPILEPSY</a:t>
            </a:r>
            <a:endParaRPr b="0" lang="en-US" sz="2800" spc="-1" strike="noStrike">
              <a:latin typeface="Arial"/>
            </a:endParaRPr>
          </a:p>
        </p:txBody>
      </p:sp>
      <p:sp>
        <p:nvSpPr>
          <p:cNvPr id="233"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5000"/>
          </a:bodyPr>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Less common than TLE</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It can be confused with psychosis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It must be considered in any case of atypical psychosis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Characterized by pelvic twisted movement that happen during sleep, which may lead patient to fail from the bed</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Patient look like  a confused person that heir/his mind not with us</a:t>
            </a:r>
            <a:endParaRPr b="0" lang="en-US" sz="3200" spc="-1" strike="noStrike">
              <a:latin typeface="Arial"/>
            </a:endParaRPr>
          </a:p>
          <a:p>
            <a:pPr marL="432000" indent="-323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Need video monitoring EEG for diagnosis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CustomShape 1"/>
          <p:cNvSpPr/>
          <p:nvPr/>
        </p:nvSpPr>
        <p:spPr>
          <a:xfrm>
            <a:off x="504000" y="424440"/>
            <a:ext cx="9070560" cy="5482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3600" spc="-1" strike="noStrike">
                <a:solidFill>
                  <a:srgbClr val="0000ff"/>
                </a:solidFill>
                <a:latin typeface="Arial"/>
                <a:cs typeface="DejaVu Sans"/>
              </a:rPr>
              <a:t>Etiology:</a:t>
            </a:r>
            <a:endParaRPr b="0" lang="en-US" sz="3600" spc="-1" strike="noStrike">
              <a:latin typeface="Arial"/>
            </a:endParaRPr>
          </a:p>
        </p:txBody>
      </p:sp>
      <p:sp>
        <p:nvSpPr>
          <p:cNvPr id="194"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Seizures can result from either primary central nervous system dysfunction or an underlying metabolic derangement or systemic disease.</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This distinction is critical, since therapy must be directed at the underlying disorder as well as at seizure control.</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CustomShape 1"/>
          <p:cNvSpPr/>
          <p:nvPr/>
        </p:nvSpPr>
        <p:spPr>
          <a:xfrm>
            <a:off x="504000" y="455040"/>
            <a:ext cx="9070560" cy="4870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i="1" lang="en-US" sz="3200" spc="-1" strike="noStrike" u="sng">
                <a:solidFill>
                  <a:srgbClr val="000000"/>
                </a:solidFill>
                <a:uFillTx/>
                <a:latin typeface="Arial"/>
                <a:cs typeface="DejaVu Sans"/>
              </a:rPr>
              <a:t>Primary neurologic disorders:</a:t>
            </a:r>
            <a:endParaRPr b="0" lang="en-US" sz="3200" spc="-1" strike="noStrike">
              <a:latin typeface="Arial"/>
            </a:endParaRPr>
          </a:p>
        </p:txBody>
      </p:sp>
      <p:sp>
        <p:nvSpPr>
          <p:cNvPr id="196"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66000"/>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Benign febrile convulsions of childhood</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Idiopathic epilepsy</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Head trauma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Stroke or vascular malformations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Mass lesions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Meningitis or encephalitis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HIV encephalopathy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CustomShape 1"/>
          <p:cNvSpPr/>
          <p:nvPr/>
        </p:nvSpPr>
        <p:spPr>
          <a:xfrm>
            <a:off x="504000" y="455040"/>
            <a:ext cx="9070560" cy="48708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i="1" lang="en-US" sz="3200" spc="-1" strike="noStrike" u="sng">
                <a:solidFill>
                  <a:srgbClr val="000000"/>
                </a:solidFill>
                <a:uFillTx/>
                <a:latin typeface="Arial"/>
                <a:cs typeface="DejaVu Sans"/>
              </a:rPr>
              <a:t>Systemic disorders:</a:t>
            </a:r>
            <a:endParaRPr b="0" lang="en-US" sz="3200" spc="-1" strike="noStrike">
              <a:latin typeface="Arial"/>
            </a:endParaRPr>
          </a:p>
        </p:txBody>
      </p:sp>
      <p:sp>
        <p:nvSpPr>
          <p:cNvPr id="198"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42000"/>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hypoglycemia, hyponatremia, hyperosmolar states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hypocalcemia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uremia, hepatic encephalopathy</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porphyria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drug overdose (including diazipam), drug withdrawal</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global cerebral ischemia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hypertensive encephalopathy, eclampsia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  </a:t>
            </a:r>
            <a:r>
              <a:rPr b="0" lang="en-US" sz="3200" spc="-1" strike="noStrike">
                <a:solidFill>
                  <a:srgbClr val="000000"/>
                </a:solidFill>
                <a:latin typeface="Arial"/>
                <a:cs typeface="DejaVu Sans"/>
              </a:rPr>
              <a:t>hyperthermia</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
          <p:cNvSpPr/>
          <p:nvPr/>
        </p:nvSpPr>
        <p:spPr>
          <a:xfrm>
            <a:off x="504000" y="485280"/>
            <a:ext cx="9070560" cy="426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i="1" lang="en-US" sz="2800" spc="-1" strike="noStrike" u="sng">
                <a:solidFill>
                  <a:srgbClr val="000000"/>
                </a:solidFill>
                <a:uFillTx/>
                <a:latin typeface="Arial"/>
                <a:cs typeface="DejaVu Sans"/>
              </a:rPr>
              <a:t>Drugs Reported to Cause Seizures:</a:t>
            </a:r>
            <a:endParaRPr b="0" lang="en-US" sz="2800" spc="-1" strike="noStrike">
              <a:latin typeface="Arial"/>
            </a:endParaRPr>
          </a:p>
        </p:txBody>
      </p:sp>
      <p:sp>
        <p:nvSpPr>
          <p:cNvPr id="200"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26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Anticholinesterases (organophosphates, physostigmine)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Antidepressants (tricyclic, monocyclic, heterocyclic)</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Antihistamines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Antipsychotics (phenothiazines, butyrophenones, clozapine)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-Adrenergic receptor blockers (propranolol, oxprenolol)</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Chemotherapeutics (etoposide, ifosfamide, cisplatinum)</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Cyclosporine, FK 506</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Hypoglycemic agents (including insulin)</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Hypoosmolar parenteral solutions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38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Isoniazid</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Local anesthetics (bupivacaine, lidocaine, procaine, etidocaine)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Methylxanthines (theophylline, aminophylline)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Narcotic analgesics (fentanyl, meperidine, pentazocine, propoxyphene)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Penicillins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Phencyclidine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Sympathomimetics (amphetamines, cocaine, ephedrine, Methylenedioxymethamphetamine "ecstasy," phenylpropanolamine, terbutaline)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504000" y="424080"/>
            <a:ext cx="9070560" cy="5486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3600" spc="-1" strike="noStrike">
                <a:solidFill>
                  <a:srgbClr val="0000ff"/>
                </a:solidFill>
                <a:latin typeface="Arial"/>
                <a:cs typeface="DejaVu Sans"/>
              </a:rPr>
              <a:t>Trigger factors for seizures:</a:t>
            </a:r>
            <a:endParaRPr b="0" lang="en-US" sz="3600" spc="-1" strike="noStrike">
              <a:latin typeface="Arial"/>
            </a:endParaRPr>
          </a:p>
        </p:txBody>
      </p:sp>
      <p:sp>
        <p:nvSpPr>
          <p:cNvPr id="203"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fontScale="37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Sleep deprivation</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Alcohol (particularly withdrawal)</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Recreational drug misuse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Physical and mental exhaustion</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Flickering lights, including TV and computer screens (primary generalised epilepsies only)</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Intercurrent infections and metabolic disturbances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Fasting (via hypoglycemia)</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Uncommonly: loud noises, music, reading, hot baths (reflexive epilepsy)</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504000" y="346320"/>
            <a:ext cx="9070560" cy="3960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en-US" sz="2600" spc="-1" strike="noStrike">
                <a:solidFill>
                  <a:srgbClr val="0000ff"/>
                </a:solidFill>
                <a:latin typeface="Arial"/>
                <a:cs typeface="DejaVu Sans"/>
              </a:rPr>
              <a:t>Classifications of epilepsy according to  seizure type</a:t>
            </a:r>
            <a:endParaRPr b="0" lang="en-US" sz="2600" spc="-1" strike="noStrike">
              <a:latin typeface="Arial"/>
            </a:endParaRPr>
          </a:p>
        </p:txBody>
      </p:sp>
      <p:sp>
        <p:nvSpPr>
          <p:cNvPr id="205" name="CustomShape 2"/>
          <p:cNvSpPr/>
          <p:nvPr/>
        </p:nvSpPr>
        <p:spPr>
          <a:xfrm>
            <a:off x="504000" y="1008000"/>
            <a:ext cx="9070560" cy="4030920"/>
          </a:xfrm>
          <a:prstGeom prst="rect">
            <a:avLst/>
          </a:prstGeom>
          <a:noFill/>
          <a:ln>
            <a:noFill/>
          </a:ln>
        </p:spPr>
        <p:style>
          <a:lnRef idx="0"/>
          <a:fillRef idx="0"/>
          <a:effectRef idx="0"/>
          <a:fontRef idx="minor"/>
        </p:style>
        <p:txBody>
          <a:bodyPr lIns="0" rIns="0" tIns="0" bIns="0">
            <a:normAutofit fontScale="27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Primary generalized, epileptic activity starting in large symmetrical areas (at least 75%) of both cerebral hemispheres simultaneously </a:t>
            </a:r>
            <a:endParaRPr b="0" lang="en-US" sz="3200" spc="-1" strike="noStrike">
              <a:latin typeface="Arial"/>
            </a:endParaRPr>
          </a:p>
          <a:p>
            <a:pPr>
              <a:lnSpc>
                <a:spcPct val="100000"/>
              </a:lnSpc>
            </a:pPr>
            <a:r>
              <a:rPr b="0" lang="en-US" sz="3200" spc="-1" strike="noStrike">
                <a:solidFill>
                  <a:srgbClr val="000000"/>
                </a:solidFill>
                <a:latin typeface="Arial"/>
                <a:cs typeface="DejaVu Sans"/>
              </a:rPr>
              <a:t>tonic-clonic (grand mal)</a:t>
            </a:r>
            <a:endParaRPr b="0" lang="en-US" sz="3200" spc="-1" strike="noStrike">
              <a:latin typeface="Arial"/>
            </a:endParaRPr>
          </a:p>
          <a:p>
            <a:pPr>
              <a:lnSpc>
                <a:spcPct val="100000"/>
              </a:lnSpc>
            </a:pPr>
            <a:r>
              <a:rPr b="0" lang="en-US" sz="3200" spc="-1" strike="noStrike">
                <a:solidFill>
                  <a:srgbClr val="000000"/>
                </a:solidFill>
                <a:latin typeface="Arial"/>
                <a:cs typeface="DejaVu Sans"/>
              </a:rPr>
              <a:t>tonic, only tonic phase</a:t>
            </a:r>
            <a:endParaRPr b="0" lang="en-US" sz="3200" spc="-1" strike="noStrike">
              <a:latin typeface="Arial"/>
            </a:endParaRPr>
          </a:p>
          <a:p>
            <a:pPr>
              <a:lnSpc>
                <a:spcPct val="100000"/>
              </a:lnSpc>
            </a:pPr>
            <a:r>
              <a:rPr b="0" lang="en-US" sz="3200" spc="-1" strike="noStrike">
                <a:solidFill>
                  <a:srgbClr val="000000"/>
                </a:solidFill>
                <a:latin typeface="Arial"/>
                <a:cs typeface="DejaVu Sans"/>
              </a:rPr>
              <a:t>clonic, only clonic phase</a:t>
            </a:r>
            <a:endParaRPr b="0" lang="en-US" sz="3200" spc="-1" strike="noStrike">
              <a:latin typeface="Arial"/>
            </a:endParaRPr>
          </a:p>
          <a:p>
            <a:pPr>
              <a:lnSpc>
                <a:spcPct val="100000"/>
              </a:lnSpc>
            </a:pPr>
            <a:r>
              <a:rPr b="0" lang="en-US" sz="3200" spc="-1" strike="noStrike">
                <a:solidFill>
                  <a:srgbClr val="000000"/>
                </a:solidFill>
                <a:latin typeface="Arial"/>
                <a:cs typeface="DejaVu Sans"/>
              </a:rPr>
              <a:t>atonic</a:t>
            </a:r>
            <a:endParaRPr b="0" lang="en-US" sz="3200" spc="-1" strike="noStrike">
              <a:latin typeface="Arial"/>
            </a:endParaRPr>
          </a:p>
          <a:p>
            <a:pPr>
              <a:lnSpc>
                <a:spcPct val="100000"/>
              </a:lnSpc>
            </a:pPr>
            <a:r>
              <a:rPr b="0" lang="en-US" sz="3200" spc="-1" strike="noStrike">
                <a:solidFill>
                  <a:srgbClr val="000000"/>
                </a:solidFill>
                <a:latin typeface="Arial"/>
                <a:cs typeface="DejaVu Sans"/>
              </a:rPr>
              <a:t>myoclonic</a:t>
            </a:r>
            <a:endParaRPr b="0" lang="en-US" sz="3200" spc="-1" strike="noStrike">
              <a:latin typeface="Arial"/>
            </a:endParaRPr>
          </a:p>
          <a:p>
            <a:pPr>
              <a:lnSpc>
                <a:spcPct val="100000"/>
              </a:lnSpc>
            </a:pPr>
            <a:r>
              <a:rPr b="0" lang="en-US" sz="3200" spc="-1" strike="noStrike">
                <a:solidFill>
                  <a:srgbClr val="000000"/>
                </a:solidFill>
                <a:latin typeface="Arial"/>
                <a:cs typeface="DejaVu Sans"/>
              </a:rPr>
              <a:t>absence (patit mal)</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Focal:</a:t>
            </a:r>
            <a:endParaRPr b="0" lang="en-US" sz="3200" spc="-1" strike="noStrike">
              <a:latin typeface="Arial"/>
            </a:endParaRPr>
          </a:p>
          <a:p>
            <a:pPr>
              <a:lnSpc>
                <a:spcPct val="100000"/>
              </a:lnSpc>
            </a:pPr>
            <a:r>
              <a:rPr b="0" i="1" lang="en-US" sz="3200" spc="-1" strike="noStrike" u="sng">
                <a:solidFill>
                  <a:srgbClr val="000000"/>
                </a:solidFill>
                <a:uFillTx/>
                <a:latin typeface="Arial"/>
                <a:cs typeface="DejaVu Sans"/>
              </a:rPr>
              <a:t>Simple focal</a:t>
            </a:r>
            <a:r>
              <a:rPr b="0" lang="en-US" sz="3200" spc="-1" strike="noStrike">
                <a:solidFill>
                  <a:srgbClr val="000000"/>
                </a:solidFill>
                <a:latin typeface="Arial"/>
                <a:cs typeface="DejaVu Sans"/>
              </a:rPr>
              <a:t>, effecting single specific area: motor, sensory, autonomic, versive</a:t>
            </a:r>
            <a:endParaRPr b="0" lang="en-US" sz="3200" spc="-1" strike="noStrike">
              <a:latin typeface="Arial"/>
            </a:endParaRPr>
          </a:p>
          <a:p>
            <a:pPr>
              <a:lnSpc>
                <a:spcPct val="100000"/>
              </a:lnSpc>
            </a:pPr>
            <a:r>
              <a:rPr b="0" i="1" lang="en-US" sz="3200" spc="-1" strike="noStrike" u="sng">
                <a:solidFill>
                  <a:srgbClr val="000000"/>
                </a:solidFill>
                <a:uFillTx/>
                <a:latin typeface="Arial"/>
                <a:cs typeface="DejaVu Sans"/>
              </a:rPr>
              <a:t>Multifocal</a:t>
            </a:r>
            <a:r>
              <a:rPr b="0" lang="en-US" sz="3200" spc="-1" strike="noStrike">
                <a:solidFill>
                  <a:srgbClr val="000000"/>
                </a:solidFill>
                <a:latin typeface="Arial"/>
                <a:cs typeface="DejaVu Sans"/>
              </a:rPr>
              <a:t>, effecting more than one specific area</a:t>
            </a:r>
            <a:endParaRPr b="0" lang="en-US" sz="3200" spc="-1" strike="noStrike">
              <a:latin typeface="Arial"/>
            </a:endParaRPr>
          </a:p>
          <a:p>
            <a:pPr>
              <a:lnSpc>
                <a:spcPct val="100000"/>
              </a:lnSpc>
            </a:pPr>
            <a:r>
              <a:rPr b="0" i="1" lang="en-US" sz="3200" spc="-1" strike="noStrike" u="sng">
                <a:solidFill>
                  <a:srgbClr val="000000"/>
                </a:solidFill>
                <a:uFillTx/>
                <a:latin typeface="Arial"/>
                <a:cs typeface="DejaVu Sans"/>
              </a:rPr>
              <a:t>Complex partial (psycho-motor)</a:t>
            </a:r>
            <a:r>
              <a:rPr b="0" lang="en-US" sz="3200" spc="-1" strike="noStrike">
                <a:solidFill>
                  <a:srgbClr val="000000"/>
                </a:solidFill>
                <a:latin typeface="Arial"/>
                <a:cs typeface="DejaVu Sans"/>
              </a:rPr>
              <a:t>, effect areas (large in size) in cortex related to consciousness: temporal lobe epilepsy, frontal lobe epilepsy</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cs typeface="DejaVu Sans"/>
              </a:rPr>
              <a:t>Focal with 2nder generalization, start focally then spreed globally within brain to become tonic-clonic. The focal onset reflected clinically by "aura" phase.</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194</TotalTime>
  <Application>LibreOffice/6.2.7.1$Linux_X86_64 LibreOffice_project/20$Build-1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2019-10-11T09:09:40Z</dcterms:created>
  <dc:creator/>
  <dc:description/>
  <dc:language>ar-AE</dc:language>
  <cp:lastModifiedBy/>
  <dcterms:modified xsi:type="dcterms:W3CDTF">2019-10-14T04:47:20Z</dcterms:modified>
  <cp:revision>54</cp:revision>
  <dc:subject/>
  <dc:title/>
</cp:coreProperties>
</file>