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3FCE02C-6EC6-4E09-BC2C-9FDED4DE236E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51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65209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01808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21772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47844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36284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5CAA-4E5A-4223-BD55-C5D2841AC9EF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31466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A7A-4A9A-410F-B848-AB998ACC9419}" type="datetimeFigureOut">
              <a:rPr lang="en-US" smtClean="0"/>
              <a:pPr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469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3E88-2D66-4D17-B0FA-EA13CB20B2FF}" type="datetimeFigureOut">
              <a:rPr lang="en-US" smtClean="0"/>
              <a:pPr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54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6E1-9596-4E98-8786-4A17C5D29C65}" type="datetimeFigureOut">
              <a:rPr lang="en-US" smtClean="0"/>
              <a:pPr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357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1A55-63BC-4BA2-9538-7DDEADA10621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75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01ABB-8821-4BF5-97A9-E1A66ACAEAA9}" type="datetimeFigureOut">
              <a:rPr lang="en-US" smtClean="0"/>
              <a:pPr/>
              <a:t>5/31/2016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489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7B1C-D4A1-4A4F-A470-80868146AFC5}" type="datetimeFigureOut">
              <a:rPr lang="en-US" smtClean="0"/>
              <a:pPr/>
              <a:t>5/31/2016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927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1D1B9-F39E-471E-80A9-595CAA5664AD}" type="datetimeFigureOut">
              <a:rPr lang="en-US" smtClean="0"/>
              <a:pPr/>
              <a:t>5/31/2016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35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EABC-E2B9-4606-A74F-CB06AF596887}" type="datetimeFigureOut">
              <a:rPr lang="en-US" smtClean="0"/>
              <a:pPr/>
              <a:t>5/31/2016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85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50A0-01A3-4F4E-AA52-F716A9BFD4EB}" type="datetimeFigureOut">
              <a:rPr lang="en-US" smtClean="0"/>
              <a:pPr/>
              <a:t>5/31/2016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036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1CCA-BB49-46C7-A0E2-F42339750F9A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79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7205CAA-4E5A-4223-BD55-C5D2841AC9EF}" type="datetimeFigureOut">
              <a:rPr lang="en-US" smtClean="0"/>
              <a:t>5/31/2016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95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República</a:t>
            </a:r>
            <a:r>
              <a:rPr lang="en-US" dirty="0"/>
              <a:t> </a:t>
            </a:r>
            <a:r>
              <a:rPr lang="en-US" dirty="0" smtClean="0"/>
              <a:t>de</a:t>
            </a:r>
            <a:r>
              <a:rPr lang="en-US" dirty="0"/>
              <a:t> </a:t>
            </a:r>
            <a:r>
              <a:rPr lang="en-US" dirty="0" smtClean="0"/>
              <a:t>Cuba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400" dirty="0"/>
              <a:t>Выполнила </a:t>
            </a:r>
            <a:r>
              <a:rPr lang="ru-RU" sz="2400" dirty="0" err="1"/>
              <a:t>Булочникова</a:t>
            </a:r>
            <a:r>
              <a:rPr lang="ru-RU" sz="2400" dirty="0"/>
              <a:t> Таисья </a:t>
            </a:r>
          </a:p>
          <a:p>
            <a:r>
              <a:rPr lang="en-US" sz="2400" dirty="0"/>
              <a:t>II</a:t>
            </a:r>
            <a:r>
              <a:rPr lang="ru-RU" sz="2400" dirty="0"/>
              <a:t> курс Ф-НО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752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Транспорт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С помощью СССР сооружается главная транспортная ось страны — железная дорога и автомагистраль, которые соединят все провинции и экономические районы. Интенсивно сооружаются автомобильные дороги в сельской местности. Это позволило преодолеть их изолированность и способствует усилению межрайонных хозяйственных связей.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Морской транспорт и портовое хозяйство имеют жизненно важное значение, принимая во внимание тесную связь всего хозяйства с внешней торговлей. Внешнеторговый грузооборот 38 портов страны, подвергающихся реконструкции, составляет 25 млн. т в год. Важнейшие из них: Гавана, Сантьяго-де-Куба, </a:t>
            </a:r>
            <a:r>
              <a:rPr lang="ru-RU" dirty="0" err="1"/>
              <a:t>Матансас</a:t>
            </a:r>
            <a:r>
              <a:rPr lang="ru-RU" dirty="0"/>
              <a:t>, </a:t>
            </a:r>
            <a:r>
              <a:rPr lang="ru-RU" dirty="0" err="1"/>
              <a:t>Сьенфуэгос</a:t>
            </a:r>
            <a:r>
              <a:rPr lang="ru-RU" dirty="0"/>
              <a:t>, </a:t>
            </a:r>
            <a:r>
              <a:rPr lang="ru-RU" dirty="0" err="1"/>
              <a:t>Нуэвитас</a:t>
            </a:r>
            <a:r>
              <a:rPr lang="ru-RU" dirty="0"/>
              <a:t>, </a:t>
            </a:r>
            <a:r>
              <a:rPr lang="ru-RU" dirty="0" err="1"/>
              <a:t>Мариель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92" y="443440"/>
            <a:ext cx="2686778" cy="201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2038" y="884420"/>
            <a:ext cx="6384559" cy="1401579"/>
          </a:xfrm>
        </p:spPr>
        <p:txBody>
          <a:bodyPr>
            <a:normAutofit fontScale="90000"/>
          </a:bodyPr>
          <a:lstStyle/>
          <a:p>
            <a:r>
              <a:rPr lang="ru-RU" dirty="0"/>
              <a:t>Внешнеэкономические </a:t>
            </a:r>
            <a:r>
              <a:rPr lang="ru-RU" dirty="0" smtClean="0"/>
              <a:t>связи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Страна </a:t>
            </a:r>
            <a:r>
              <a:rPr lang="ru-RU" dirty="0"/>
              <a:t>поддерживает внешнеэкономические и торговые связи более чем с 80 странами. Сахар дает 84 % стоимости экспорта. Важное значение в нем имеют также </a:t>
            </a:r>
            <a:r>
              <a:rPr lang="ru-RU" dirty="0" err="1"/>
              <a:t>никелесодержащая</a:t>
            </a:r>
            <a:r>
              <a:rPr lang="ru-RU" dirty="0"/>
              <a:t> продукция, цитрусовые, табак, табачные изделия. В импорте преобладают нефть, машины и оборудование, транспортные средства.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Куба оказывает помощь многим странам Африки, Латинской Америки и Азии в подготовке кадров, в области просвещения, здравоохранения, в развитии рыболовства, тропического растениеводства и животноводства, в дорожном и жилищном строительстве.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66" y="528402"/>
            <a:ext cx="2343462" cy="175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6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10763" y="-647216"/>
            <a:ext cx="6815669" cy="151553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Спасибо за внимание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31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607379"/>
            <a:ext cx="9601196" cy="2770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Состав территории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4617" y="1229192"/>
            <a:ext cx="8394492" cy="50217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Площадь</a:t>
            </a:r>
            <a:r>
              <a:rPr lang="ru-RU" dirty="0" smtClean="0"/>
              <a:t>: 100860 </a:t>
            </a:r>
            <a:r>
              <a:rPr lang="ru-RU" dirty="0"/>
              <a:t>км²</a:t>
            </a:r>
            <a:r>
              <a:rPr lang="ru-RU" dirty="0" smtClean="0"/>
              <a:t>.       </a:t>
            </a:r>
            <a:r>
              <a:rPr lang="ru-RU" b="1" dirty="0" smtClean="0"/>
              <a:t>Государственный язык: </a:t>
            </a:r>
            <a:r>
              <a:rPr lang="ru-RU" dirty="0" smtClean="0"/>
              <a:t>Испанский.</a:t>
            </a:r>
          </a:p>
          <a:p>
            <a:pPr marL="0" indent="0">
              <a:buNone/>
            </a:pPr>
            <a:r>
              <a:rPr lang="ru-RU" b="1" dirty="0" smtClean="0"/>
              <a:t>Столица</a:t>
            </a:r>
            <a:r>
              <a:rPr lang="ru-RU" dirty="0" smtClean="0"/>
              <a:t> : Гавана.</a:t>
            </a:r>
          </a:p>
          <a:p>
            <a:pPr marL="0" indent="0">
              <a:buNone/>
            </a:pPr>
            <a:r>
              <a:rPr lang="ru-RU" dirty="0"/>
              <a:t>Куба состоит из 14 провинций и одного особого муниципального образования (</a:t>
            </a:r>
            <a:r>
              <a:rPr lang="ru-RU" dirty="0" err="1"/>
              <a:t>Isla</a:t>
            </a:r>
            <a:r>
              <a:rPr lang="ru-RU" dirty="0"/>
              <a:t> </a:t>
            </a:r>
            <a:r>
              <a:rPr lang="ru-RU" dirty="0" err="1"/>
              <a:t>de</a:t>
            </a:r>
            <a:r>
              <a:rPr lang="ru-RU" dirty="0"/>
              <a:t> </a:t>
            </a:r>
            <a:r>
              <a:rPr lang="ru-RU" dirty="0" err="1"/>
              <a:t>la</a:t>
            </a:r>
            <a:r>
              <a:rPr lang="ru-RU" dirty="0"/>
              <a:t> </a:t>
            </a:r>
            <a:r>
              <a:rPr lang="ru-RU" dirty="0" err="1"/>
              <a:t>Juventud</a:t>
            </a:r>
            <a:r>
              <a:rPr lang="ru-RU" dirty="0"/>
              <a:t>):</a:t>
            </a:r>
          </a:p>
          <a:p>
            <a:pPr marL="0" indent="0">
              <a:buNone/>
            </a:pPr>
            <a:r>
              <a:rPr lang="ru-RU" i="1" dirty="0" err="1"/>
              <a:t>Исла</a:t>
            </a:r>
            <a:r>
              <a:rPr lang="ru-RU" i="1" dirty="0"/>
              <a:t> де ла </a:t>
            </a:r>
            <a:r>
              <a:rPr lang="ru-RU" i="1" dirty="0" err="1"/>
              <a:t>Хувентуд</a:t>
            </a:r>
            <a:r>
              <a:rPr lang="ru-RU" i="1" dirty="0"/>
              <a:t> (Остров </a:t>
            </a:r>
            <a:r>
              <a:rPr lang="ru-RU" i="1" dirty="0" smtClean="0"/>
              <a:t>Молодости)</a:t>
            </a:r>
          </a:p>
          <a:p>
            <a:pPr marL="0" indent="0">
              <a:buNone/>
            </a:pPr>
            <a:r>
              <a:rPr lang="ru-RU" i="1" dirty="0" err="1" smtClean="0"/>
              <a:t>Пинар</a:t>
            </a:r>
            <a:r>
              <a:rPr lang="ru-RU" i="1" dirty="0" smtClean="0"/>
              <a:t>-</a:t>
            </a:r>
            <a:r>
              <a:rPr lang="ru-RU" i="1" dirty="0" err="1" smtClean="0"/>
              <a:t>дель</a:t>
            </a:r>
            <a:r>
              <a:rPr lang="ru-RU" i="1" dirty="0" smtClean="0"/>
              <a:t>-Рио</a:t>
            </a:r>
          </a:p>
          <a:p>
            <a:pPr marL="0" indent="0">
              <a:buNone/>
            </a:pPr>
            <a:r>
              <a:rPr lang="ru-RU" i="1" dirty="0" smtClean="0"/>
              <a:t>Гавана ,Город Гавана, </a:t>
            </a:r>
            <a:r>
              <a:rPr lang="ru-RU" i="1" dirty="0" err="1" smtClean="0"/>
              <a:t>Матансас</a:t>
            </a:r>
            <a:endParaRPr lang="ru-RU" i="1" dirty="0"/>
          </a:p>
          <a:p>
            <a:pPr marL="0" indent="0">
              <a:buNone/>
            </a:pPr>
            <a:r>
              <a:rPr lang="ru-RU" i="1" dirty="0" err="1"/>
              <a:t>Сьенфуэгос</a:t>
            </a:r>
            <a:r>
              <a:rPr lang="ru-RU" i="1" dirty="0"/>
              <a:t> (провинция)</a:t>
            </a:r>
          </a:p>
          <a:p>
            <a:pPr marL="0" indent="0">
              <a:buNone/>
            </a:pPr>
            <a:r>
              <a:rPr lang="ru-RU" i="1" dirty="0" err="1"/>
              <a:t>Вилья</a:t>
            </a:r>
            <a:r>
              <a:rPr lang="ru-RU" i="1" dirty="0"/>
              <a:t> </a:t>
            </a:r>
            <a:r>
              <a:rPr lang="ru-RU" i="1" dirty="0" smtClean="0"/>
              <a:t>Клара, </a:t>
            </a:r>
            <a:r>
              <a:rPr lang="ru-RU" i="1" dirty="0" err="1" smtClean="0"/>
              <a:t>Санкти</a:t>
            </a:r>
            <a:r>
              <a:rPr lang="ru-RU" i="1" dirty="0" smtClean="0"/>
              <a:t> </a:t>
            </a:r>
            <a:r>
              <a:rPr lang="ru-RU" i="1" dirty="0" err="1" smtClean="0"/>
              <a:t>Спиритус</a:t>
            </a:r>
            <a:r>
              <a:rPr lang="ru-RU" i="1" dirty="0" smtClean="0"/>
              <a:t>,</a:t>
            </a:r>
          </a:p>
          <a:p>
            <a:pPr marL="0" indent="0">
              <a:buNone/>
            </a:pPr>
            <a:r>
              <a:rPr lang="ru-RU" i="1" dirty="0" smtClean="0"/>
              <a:t> </a:t>
            </a:r>
            <a:r>
              <a:rPr lang="ru-RU" i="1" dirty="0" err="1" smtClean="0"/>
              <a:t>Сьего</a:t>
            </a:r>
            <a:r>
              <a:rPr lang="ru-RU" i="1" dirty="0" smtClean="0"/>
              <a:t> </a:t>
            </a:r>
            <a:r>
              <a:rPr lang="ru-RU" i="1" dirty="0"/>
              <a:t>де </a:t>
            </a:r>
            <a:r>
              <a:rPr lang="ru-RU" i="1" dirty="0" err="1" smtClean="0"/>
              <a:t>Авила</a:t>
            </a:r>
            <a:r>
              <a:rPr lang="ru-RU" i="1" dirty="0" smtClean="0"/>
              <a:t>, </a:t>
            </a:r>
            <a:r>
              <a:rPr lang="ru-RU" i="1" dirty="0" err="1" smtClean="0"/>
              <a:t>Камагуэй</a:t>
            </a:r>
            <a:r>
              <a:rPr lang="ru-RU" i="1" dirty="0" smtClean="0"/>
              <a:t>     </a:t>
            </a:r>
          </a:p>
          <a:p>
            <a:pPr marL="0" indent="0">
              <a:buNone/>
            </a:pPr>
            <a:r>
              <a:rPr lang="ru-RU" i="1" dirty="0" smtClean="0"/>
              <a:t>Лас </a:t>
            </a:r>
            <a:r>
              <a:rPr lang="ru-RU" i="1" dirty="0" err="1" smtClean="0"/>
              <a:t>Тунас</a:t>
            </a:r>
            <a:r>
              <a:rPr lang="ru-RU" i="1" dirty="0" smtClean="0"/>
              <a:t>, </a:t>
            </a:r>
            <a:r>
              <a:rPr lang="ru-RU" i="1" dirty="0" err="1" smtClean="0"/>
              <a:t>Гранма,Ольгин</a:t>
            </a:r>
            <a:r>
              <a:rPr lang="ru-RU" i="1" dirty="0" smtClean="0"/>
              <a:t>,</a:t>
            </a:r>
          </a:p>
          <a:p>
            <a:pPr marL="0" indent="0">
              <a:buNone/>
            </a:pPr>
            <a:r>
              <a:rPr lang="ru-RU" i="1" dirty="0" smtClean="0"/>
              <a:t>Сантьяго-де-Куба, Гуантанамо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226" y="2833141"/>
            <a:ext cx="6476311" cy="318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5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ЭГП И ПГП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440" y="2548328"/>
            <a:ext cx="10042158" cy="3972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Куба </a:t>
            </a:r>
            <a:r>
              <a:rPr lang="ru-RU" dirty="0"/>
              <a:t>— островное государство на севере Карибского моря. Куба занимает территорию одноименного острова в составе Больших Антильских островов, острова </a:t>
            </a:r>
            <a:r>
              <a:rPr lang="ru-RU" dirty="0" err="1"/>
              <a:t>Хувентуд</a:t>
            </a:r>
            <a:r>
              <a:rPr lang="ru-RU" dirty="0"/>
              <a:t> (ранее назывался остров </a:t>
            </a:r>
            <a:r>
              <a:rPr lang="ru-RU" dirty="0" err="1"/>
              <a:t>Пинос</a:t>
            </a:r>
            <a:r>
              <a:rPr lang="ru-RU" dirty="0"/>
              <a:t>) и множества более мелких островов</a:t>
            </a:r>
            <a:r>
              <a:rPr lang="ru-RU" dirty="0" smtClean="0"/>
              <a:t>. Его </a:t>
            </a:r>
            <a:r>
              <a:rPr lang="ru-RU" dirty="0"/>
              <a:t>длина - 1250 км, ширина - от 31 до 191 км. Куба находится на расстоянии 77 км от Гаити, 180 км от Флориды, 210 км от Мексики и 140 км от Ямайки. По форме остров сильно напоминает </a:t>
            </a:r>
            <a:r>
              <a:rPr lang="ru-RU" dirty="0" smtClean="0"/>
              <a:t>крокодила. </a:t>
            </a:r>
            <a:r>
              <a:rPr lang="ru-RU" dirty="0"/>
              <a:t>От Северной Америки Куба отделена </a:t>
            </a:r>
            <a:r>
              <a:rPr lang="ru-RU" dirty="0" err="1"/>
              <a:t>Флоридским</a:t>
            </a:r>
            <a:r>
              <a:rPr lang="ru-RU" dirty="0"/>
              <a:t> проливом на севере и Юкатанским каналом на западе.</a:t>
            </a:r>
          </a:p>
        </p:txBody>
      </p:sp>
    </p:spTree>
    <p:extLst>
      <p:ext uri="{BB962C8B-B14F-4D97-AF65-F5344CB8AC3E}">
        <p14:creationId xmlns:p14="http://schemas.microsoft.com/office/powerpoint/2010/main" val="132742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4772" y="717028"/>
            <a:ext cx="9601196" cy="1303867"/>
          </a:xfrm>
        </p:spPr>
        <p:txBody>
          <a:bodyPr/>
          <a:lstStyle/>
          <a:p>
            <a:r>
              <a:rPr lang="ru-RU" dirty="0"/>
              <a:t>Особенности населения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0371" y="3232737"/>
            <a:ext cx="9122763" cy="26583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err="1" smtClean="0"/>
              <a:t>Население</a:t>
            </a:r>
            <a:r>
              <a:rPr lang="ru-RU" dirty="0" err="1" smtClean="0"/>
              <a:t>:более</a:t>
            </a:r>
            <a:r>
              <a:rPr lang="ru-RU" dirty="0" smtClean="0"/>
              <a:t> </a:t>
            </a:r>
            <a:r>
              <a:rPr lang="ru-RU" dirty="0"/>
              <a:t>11 млн. жителей (11382820 человек)</a:t>
            </a:r>
          </a:p>
          <a:p>
            <a:pPr marL="0" indent="0">
              <a:buNone/>
            </a:pPr>
            <a:r>
              <a:rPr lang="ru-RU" dirty="0" smtClean="0"/>
              <a:t>Большая </a:t>
            </a:r>
            <a:r>
              <a:rPr lang="ru-RU" dirty="0"/>
              <a:t>часть кубинцев (51 %) — мулаты и испано-индейские метисы, 37 % — белые, 11 % — негры, потомки африканских рабов. </a:t>
            </a:r>
            <a:r>
              <a:rPr lang="ru-RU" dirty="0" smtClean="0"/>
              <a:t>Большая </a:t>
            </a:r>
            <a:r>
              <a:rPr lang="ru-RU" dirty="0"/>
              <a:t>часть верующих — католики, многие придерживаются синкретических афро-христианских культов. Плотность населения 101,6 чел/км2. Городское население 76 %. На Кубе насчитывается более 88000 Свидетелей Иеговы, а на вечере Воспоминания, проводимой один раз в год Свидетелями Иеговы, присутствовало 187217 кубинцев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88" y="567126"/>
            <a:ext cx="2793167" cy="209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6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1744" y="764498"/>
            <a:ext cx="6835514" cy="12741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Общая </a:t>
            </a:r>
            <a:r>
              <a:rPr lang="ru-RU" dirty="0"/>
              <a:t>характеристика </a:t>
            </a:r>
            <a:r>
              <a:rPr lang="ru-RU" dirty="0" smtClean="0"/>
              <a:t>хозяйства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8780" y="2413415"/>
            <a:ext cx="9803568" cy="40023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Вплоть до 1959 г. Куба фактически была полуколонией США. Стране была навязана однобокая специализа­ция на производстве тростникового сахара. Уровень развития производи­тельных сил был низким. Около 3/4 производства в обрабатывающей промышленности (кроме сахарной) концентрировалось в районе столицы.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При помощи СССР и ряда других стран СЭВ республика превратилась в динамично развивающуюся аграрно-промышленную страну. В структуре совокупного общественного продукта приходилось на про­мышленность 46 %, сельское хозяйство — 11, строительство — 9 %.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Основу экономики страны составляет агропромышленный комплекс, и прежде всего производство тростникового сахара. Не менее 4/5 сельскохозяйственной продукции (по стоимости) поступает для промышленной переработки. В системе международного социалистическо­го разделения труда он играет важную роль в создании на Кубе много­отраслевого хозяйства. Его главные отрасли: сахарная промышленность, тропическое и субтропическое плодоводство, </a:t>
            </a:r>
            <a:r>
              <a:rPr lang="ru-RU" dirty="0" err="1"/>
              <a:t>никеледобывающая</a:t>
            </a:r>
            <a:r>
              <a:rPr lang="ru-RU" dirty="0"/>
              <a:t> промыш­ленность.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4" y="453033"/>
            <a:ext cx="3519669" cy="198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8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Промышленность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587" y="2113613"/>
            <a:ext cx="11122701" cy="474438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 </a:t>
            </a:r>
            <a:r>
              <a:rPr lang="ru-RU" dirty="0" err="1"/>
              <a:t>Сахаропромышленный</a:t>
            </a:r>
            <a:r>
              <a:rPr lang="ru-RU" dirty="0"/>
              <a:t> комплекс Ку­бы — один из крупнейших в мире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В перспективе Куба сохранит роль ведущего производителя и экспортера сахара. Сырьевые зоны сахарного тростника и предприятия по его переработке объединяются в общую про­изводственную систему. Самые крупные сахарные предприятия — «сен-</a:t>
            </a:r>
            <a:r>
              <a:rPr lang="ru-RU" dirty="0" err="1"/>
              <a:t>трали</a:t>
            </a:r>
            <a:r>
              <a:rPr lang="ru-RU" dirty="0"/>
              <a:t>» были построены в первой четверти нашего века. Производство сахара достигло 8 млн. т. Намечается довести его до 10 млн. т в год, а также организовать комплексную переработку де­сятков миллионов тонн сахарного тростника («сахарная химия»). Основ­ные районы сахарной промышленности расположены в центральных и во­сточных провинциях.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Энергетика базируется на импортной нефти. Она перерабатывается в Гаване и Сантьяго-де-Куба. Сооружается крупный нефтеперерабатывающий завод в </a:t>
            </a:r>
            <a:r>
              <a:rPr lang="ru-RU" dirty="0" err="1"/>
              <a:t>Сьенфуэгосе</a:t>
            </a:r>
            <a:r>
              <a:rPr lang="ru-RU" dirty="0"/>
              <a:t>. Производственные мощности электроэнергетики составили 2,3 млн. кВт. Вместо маломощных местных сетей создана единая энергосистема. В районе </a:t>
            </a:r>
            <a:r>
              <a:rPr lang="ru-RU" dirty="0" err="1"/>
              <a:t>Сьенфуэгоса</a:t>
            </a:r>
            <a:r>
              <a:rPr lang="ru-RU" dirty="0"/>
              <a:t> с помощью СССР сооружалась первая АЭС.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Создается территори­ально-производственный комплекс мирового значения по произ­водству </a:t>
            </a:r>
            <a:r>
              <a:rPr lang="ru-RU" dirty="0" err="1"/>
              <a:t>никелесодержащей</a:t>
            </a:r>
            <a:r>
              <a:rPr lang="ru-RU" dirty="0"/>
              <a:t> продукции в районе </a:t>
            </a:r>
            <a:r>
              <a:rPr lang="ru-RU" dirty="0" err="1"/>
              <a:t>Никаро</a:t>
            </a:r>
            <a:r>
              <a:rPr lang="ru-RU" dirty="0"/>
              <a:t>- </a:t>
            </a:r>
            <a:r>
              <a:rPr lang="ru-RU" dirty="0" err="1"/>
              <a:t>Моа</a:t>
            </a:r>
            <a:r>
              <a:rPr lang="ru-RU" dirty="0"/>
              <a:t>. Реконструируются и сооружаются </a:t>
            </a:r>
            <a:r>
              <a:rPr lang="ru-RU" dirty="0" err="1"/>
              <a:t>горнометаллургические</a:t>
            </a:r>
            <a:r>
              <a:rPr lang="ru-RU" dirty="0"/>
              <a:t> предприятия суммарной мощностью в 130 тыс. т никеля в год (около 1/4 мирового производства).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Черная металлургия представлена небольшим предприятием в Гаване. Намечается строительство крупного завода на северо-востоке.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59" y="515911"/>
            <a:ext cx="1955384" cy="146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7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Промышленность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646" y="2556931"/>
            <a:ext cx="10927829" cy="372394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Создана химическая промышленность с крупными пред­приятиями по производству искусственных удобрений. Они расположены в портах </a:t>
            </a:r>
            <a:r>
              <a:rPr lang="ru-RU" dirty="0" err="1"/>
              <a:t>Сьенфуэгос</a:t>
            </a:r>
            <a:r>
              <a:rPr lang="ru-RU" dirty="0"/>
              <a:t>, </a:t>
            </a:r>
            <a:r>
              <a:rPr lang="ru-RU" dirty="0" err="1"/>
              <a:t>Матансас</a:t>
            </a:r>
            <a:r>
              <a:rPr lang="ru-RU" dirty="0"/>
              <a:t>, </a:t>
            </a:r>
            <a:r>
              <a:rPr lang="ru-RU" dirty="0" err="1"/>
              <a:t>Нуэвитас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В машиностроении жизненно важные для экономики предпри­ятия построенные с помощью СССР (завод </a:t>
            </a:r>
            <a:r>
              <a:rPr lang="ru-RU" dirty="0" err="1"/>
              <a:t>тростниковоуборочных</a:t>
            </a:r>
            <a:r>
              <a:rPr lang="ru-RU" dirty="0"/>
              <a:t> комбай­нов в </a:t>
            </a:r>
            <a:r>
              <a:rPr lang="ru-RU" dirty="0" err="1"/>
              <a:t>Ольгине</a:t>
            </a:r>
            <a:r>
              <a:rPr lang="ru-RU" dirty="0"/>
              <a:t>, механический завод в Санта-Кларе и др.). Судостроение специализировано на производстве рыболовных судов.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Легкая промышленность традиционно развита в районе Гаваны, в Сантьяго-де-Куба. Сооружен крупный текстильный комбинат в Санта-Кларе. Одна из главных традиционных отраслей — табачная промышленность — сосредоточена в Гаване. Крупное развитие по­лучает пищевая промышленность, в том числе производство фруктовых соков и консервов. Отраслью, развитие которой улучшило продовольственное положение, стало технически оснащенное морское рыболовство. С помощью СССР был построен крупный рыболовный порт в Гаване.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Для обеспечения растущих объемов промышленного и жилищного строительства создана крупная цементная промышленность, построен ряд домостроительных комбинатов.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10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2118" y="764498"/>
            <a:ext cx="6504479" cy="959371"/>
          </a:xfrm>
        </p:spPr>
        <p:txBody>
          <a:bodyPr/>
          <a:lstStyle/>
          <a:p>
            <a:r>
              <a:rPr lang="ru-RU" dirty="0" smtClean="0"/>
              <a:t>Сельское хозяйство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588" y="2428407"/>
            <a:ext cx="11032760" cy="430217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Земли социалистического сектора занимают более 4/5 обрабатываемой площади. Государственные хозяйства преобладают в районах развития плантационного хозяйства многолетних культур (са­харный тростник, цитрусовые и др.) и животноводства. Около 2 млн. га сельскохозяйственной площади принадлежит 200 тыс. индивидуальных хозяйств, основная часть которых объединяется Национальной ассоциа­цией мелких земледельцев. Государство оказывает им большую техни­ческую и финансовую помощь. На добровольной основе создаются произ­водственные кооперативы.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Более 2/3 стоимости валовой продукции сельского хозяйства дает растениеводство. Главную роль в нем играет плантационное хозяйство многолетних тропических культур, прежде всего сахарного тростника. Его плантации занимают 1,7 млн. га и размещены во всех про­винциях. Сложные и трудоемкие операции по выращиванию, рубке и транспортировке этой культуры становятся все более механизированны­ми. Комбайны, созданные советскими и кубинскими инженерами, убирают 1/2 площади под сахарным тростником. Вблизи плантаций он подверга­ется предварительной обработке на так называемых сборных пунктах, откуда поступает на близлежащий сахарный завод.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В перспективе Куба станет одним из ведущих мировых производителей и экспортеров цитрусовых. Их плантации созданы во всех районах. Но особое значение имеют плантации на острове </a:t>
            </a:r>
            <a:r>
              <a:rPr lang="ru-RU" dirty="0" err="1"/>
              <a:t>Хувентуд</a:t>
            </a:r>
            <a:r>
              <a:rPr lang="ru-RU" dirty="0"/>
              <a:t>, а также в зонах, прилегающих к портам </a:t>
            </a:r>
            <a:r>
              <a:rPr lang="ru-RU" dirty="0" err="1"/>
              <a:t>Сьенфуэгос</a:t>
            </a:r>
            <a:r>
              <a:rPr lang="ru-RU" dirty="0"/>
              <a:t>, </a:t>
            </a:r>
            <a:r>
              <a:rPr lang="ru-RU" dirty="0" err="1"/>
              <a:t>Матансас</a:t>
            </a:r>
            <a:r>
              <a:rPr lang="ru-RU" dirty="0"/>
              <a:t>. В районах плантаций цитрусовых созданы многочисленные школы-интернаты, в которых учащи­еся сочетают учебу с производственным трудом.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7" y="404734"/>
            <a:ext cx="3041038" cy="20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2039" y="884420"/>
            <a:ext cx="6384559" cy="1401579"/>
          </a:xfrm>
        </p:spPr>
        <p:txBody>
          <a:bodyPr>
            <a:normAutofit/>
          </a:bodyPr>
          <a:lstStyle/>
          <a:p>
            <a:r>
              <a:rPr lang="ru-RU" dirty="0" smtClean="0"/>
              <a:t>          Сельское хозяйство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449" y="2585804"/>
            <a:ext cx="10237029" cy="38449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Традиционная </a:t>
            </a:r>
            <a:r>
              <a:rPr lang="ru-RU" dirty="0"/>
              <a:t>для Кубы культура — табак выращивается главным образом мелкими земледельцами в речных долинах западной половины страны. В горных районах Сьерра-</a:t>
            </a:r>
            <a:r>
              <a:rPr lang="ru-RU" dirty="0" err="1"/>
              <a:t>Маэстра</a:t>
            </a:r>
            <a:r>
              <a:rPr lang="ru-RU" dirty="0"/>
              <a:t> и в районе </a:t>
            </a:r>
            <a:r>
              <a:rPr lang="ru-RU" dirty="0" err="1"/>
              <a:t>Баракоа</a:t>
            </a:r>
            <a:r>
              <a:rPr lang="ru-RU" dirty="0"/>
              <a:t> расширя­ются плантации кофейного дерева и какао. Принимаются меры для повышения эффективности сельского хозяйства в горах.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Главная продовольственная культура — рис. Его производство сосре­доточено на орошаемых землях в бассейне реки </a:t>
            </a:r>
            <a:r>
              <a:rPr lang="ru-RU" dirty="0" err="1"/>
              <a:t>Кауто</a:t>
            </a:r>
            <a:r>
              <a:rPr lang="ru-RU" dirty="0"/>
              <a:t> и в провинции </a:t>
            </a:r>
            <a:r>
              <a:rPr lang="ru-RU" dirty="0" err="1"/>
              <a:t>Пинардель</a:t>
            </a:r>
            <a:r>
              <a:rPr lang="ru-RU" dirty="0"/>
              <a:t>-Рио.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Куба успешно преодолевает большие трудности создания в тропиках крупного и развитого животноводства. Поголовье крупного рога­того скота — около 6 млн. голов, при этом состав стада стал </a:t>
            </a:r>
            <a:r>
              <a:rPr lang="ru-RU" dirty="0" err="1"/>
              <a:t>высокопо­родным</a:t>
            </a:r>
            <a:r>
              <a:rPr lang="ru-RU" dirty="0"/>
              <a:t>. Животноводство, преимущественно мясо-молочного направле­ния, постепенно переводится на интенсивную основу, в том числе и в про­винциях с большими пастбищными угодьями. Площадь кормовых культур превышает 1 млн. га, что создает надежную кормовую базу.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1" y="449705"/>
            <a:ext cx="3775678" cy="251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4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52</TotalTime>
  <Words>632</Words>
  <Application>Microsoft Office PowerPoint</Application>
  <PresentationFormat>Широкоэкранный</PresentationFormat>
  <Paragraphs>41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Garamond</vt:lpstr>
      <vt:lpstr>Натуральные материалы</vt:lpstr>
      <vt:lpstr>República de Cuba</vt:lpstr>
      <vt:lpstr>Состав территории </vt:lpstr>
      <vt:lpstr>ЭГП И ПГП</vt:lpstr>
      <vt:lpstr>Особенности населения</vt:lpstr>
      <vt:lpstr>Общая характеристика хозяйства </vt:lpstr>
      <vt:lpstr>Промышленность </vt:lpstr>
      <vt:lpstr>Промышленность</vt:lpstr>
      <vt:lpstr>Сельское хозяйство</vt:lpstr>
      <vt:lpstr>          Сельское хозяйство</vt:lpstr>
      <vt:lpstr>    Транспорт</vt:lpstr>
      <vt:lpstr>Внешнеэкономические связи 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Таисья Комарницкая</dc:creator>
  <cp:lastModifiedBy>Таисья Комарницкая</cp:lastModifiedBy>
  <cp:revision>7</cp:revision>
  <dcterms:created xsi:type="dcterms:W3CDTF">2016-05-31T15:45:16Z</dcterms:created>
  <dcterms:modified xsi:type="dcterms:W3CDTF">2016-05-31T16:38:11Z</dcterms:modified>
</cp:coreProperties>
</file>