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notesMasterIdLst>
    <p:notesMasterId r:id="rId14"/>
  </p:notesMasterIdLst>
  <p:sldIdLst>
    <p:sldId id="256" r:id="rId2"/>
    <p:sldId id="259" r:id="rId3"/>
    <p:sldId id="266" r:id="rId4"/>
    <p:sldId id="278" r:id="rId5"/>
    <p:sldId id="263" r:id="rId6"/>
    <p:sldId id="279" r:id="rId7"/>
    <p:sldId id="270" r:id="rId8"/>
    <p:sldId id="272" r:id="rId9"/>
    <p:sldId id="280" r:id="rId10"/>
    <p:sldId id="267" r:id="rId11"/>
    <p:sldId id="269" r:id="rId12"/>
    <p:sldId id="27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4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71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8F67CAE-2171-4BEB-8323-DF859A0E6AC2}" type="datetimeFigureOut">
              <a:rPr lang="ru-RU"/>
              <a:pPr>
                <a:defRPr/>
              </a:pPr>
              <a:t>07.11.2018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1111FFB-C8AC-46A6-BD6E-CB082FF0FF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Arial" pitchFamily="34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Arial" pitchFamily="34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Arial" pitchFamily="34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Arial" pitchFamily="34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Arial" pitchFamily="34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A75A49-AA65-47B1-8C22-5597DF507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09206-99C7-4626-84D5-563A562731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2A96A-D5FB-4785-9C76-CA3B784915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DC9D9-FBF4-400B-BA74-256224C8E7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991EA-30D4-4F6A-859F-FD1F77BBF3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4E5012-9170-4405-8A8A-02C7E19CFA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D63AF-4288-4FB2-9949-FAD21D47CD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FA402-8130-4933-AF60-4FCB107C7D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65A08-9EFB-471E-A66E-0DBD423DCA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BF96FE-159B-42B6-9F4A-D88A880BCB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EF035-E8AE-4DF8-8A59-1377217AAF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A2AFE4-6400-4D83-A20B-51460BFE55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smtClean="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A3DC4729-02B6-4DEB-B096-FC4A96723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68" r:id="rId2"/>
    <p:sldLayoutId id="2147483877" r:id="rId3"/>
    <p:sldLayoutId id="2147483869" r:id="rId4"/>
    <p:sldLayoutId id="2147483870" r:id="rId5"/>
    <p:sldLayoutId id="2147483871" r:id="rId6"/>
    <p:sldLayoutId id="2147483878" r:id="rId7"/>
    <p:sldLayoutId id="2147483872" r:id="rId8"/>
    <p:sldLayoutId id="2147483879" r:id="rId9"/>
    <p:sldLayoutId id="2147483873" r:id="rId10"/>
    <p:sldLayoutId id="2147483874" r:id="rId11"/>
    <p:sldLayoutId id="2147483875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E%D0%B1%D1%89%D0%B5%D1%81%D1%82%D0%B2%D0%B5%D0%BD%D0%BD%D0%B0%D1%8F_%D0%BE%D1%80%D0%B3%D0%B0%D0%BD%D0%B8%D0%B7%D0%B0%D1%86%D0%B8%D1%8F" TargetMode="External"/><Relationship Id="rId2" Type="http://schemas.openxmlformats.org/officeDocument/2006/relationships/hyperlink" Target="http://ru.wikipedia.org/wiki/%D0%90%D1%81%D1%81%D0%BE%D1%86%D0%B8%D0%B0%D1%86%D0%B8%D1%8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E%D0%B1%D1%89%D0%B5%D1%81%D1%82%D0%B2%D0%B5%D0%BD%D0%BD%D1%8B%D0%B5_%D0%BE%D1%82%D0%BD%D0%BE%D1%88%D0%B5%D0%BD%D0%B8%D1%8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andars.ru/college/sociologiya/politicheskaya-sistema.html" TargetMode="External"/><Relationship Id="rId2" Type="http://schemas.openxmlformats.org/officeDocument/2006/relationships/hyperlink" Target="http://www.grandars.ru/college/sociologiya/pravovoe-gosudarstvo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grandars.ru/college/pravovedenie/ponyatie-gosudarstva.htm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549275"/>
            <a:ext cx="7772400" cy="323691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Гражданское общество и государство </a:t>
            </a:r>
            <a:r>
              <a:rPr lang="ru-RU" sz="1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/>
            </a:r>
            <a:br>
              <a:rPr lang="ru-RU" sz="1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</a:br>
            <a:endParaRPr lang="ru-RU" sz="120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8535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6143625"/>
            <a:ext cx="6400800" cy="571500"/>
          </a:xfrm>
        </p:spPr>
        <p:txBody>
          <a:bodyPr rtlCol="0"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endParaRPr lang="ru-RU" sz="1800" dirty="0">
              <a:latin typeface="Arial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endParaRPr lang="ru-RU" sz="1800" dirty="0">
              <a:latin typeface="Arial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endParaRPr lang="ru-RU" sz="1800" dirty="0">
              <a:latin typeface="Arial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endParaRPr lang="ru-RU" sz="1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500" y="404813"/>
            <a:ext cx="6624638" cy="1595437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Условия формирования гражданского общества в России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1928813"/>
            <a:ext cx="7232650" cy="3929062"/>
          </a:xfrm>
        </p:spPr>
        <p:txBody>
          <a:bodyPr>
            <a:normAutofit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Развитие всех форм собственности, развитие экономической конкуренции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Ликвидация основ любой безраздельной политической власти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Укрепления чувства личного достоинства</a:t>
            </a:r>
          </a:p>
        </p:txBody>
      </p:sp>
      <p:pic>
        <p:nvPicPr>
          <p:cNvPr id="15364" name="Picture 5" descr="Картинки по запросу структура гражданского общества картин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285750"/>
            <a:ext cx="1714500" cy="130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57188"/>
            <a:ext cx="8183562" cy="10715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Вывод: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idx="1"/>
          </p:nvPr>
        </p:nvSpPr>
        <p:spPr>
          <a:xfrm>
            <a:off x="503238" y="1500188"/>
            <a:ext cx="8183562" cy="5000625"/>
          </a:xfrm>
        </p:spPr>
        <p:txBody>
          <a:bodyPr>
            <a:normAutofit/>
          </a:bodyPr>
          <a:lstStyle/>
          <a:p>
            <a:pPr marL="265176" indent="-265176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Гражданское общество — понятие, обозначающее совокупность неполитических отношений в обществе: экономических, социальных, нравственных, религиозных, национальных и других.</a:t>
            </a:r>
          </a:p>
          <a:p>
            <a:pPr marL="265176" indent="-265176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Гражданское общество — сфера </a:t>
            </a:r>
            <a:r>
              <a:rPr lang="ru-RU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самопроявления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свободных граждан и добровольно сформировавшихся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hlinkClick r:id="rId2" tooltip="Ассоциация"/>
              </a:rPr>
              <a:t>ассоциаций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и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hlinkClick r:id="rId3" tooltip="Общественная организация"/>
              </a:rPr>
              <a:t>организаций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, огражденных соответствующими законами от прямого вмешательства и произвольной регламентации деятельности этих граждан и организаций со стороны государственной власти.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776" y="1844824"/>
            <a:ext cx="4263569" cy="258532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Arial" charset="0"/>
                <a:cs typeface="+mn-cs"/>
              </a:rPr>
              <a:t>Спасибо</a:t>
            </a:r>
            <a:b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Arial" charset="0"/>
                <a:cs typeface="+mn-cs"/>
              </a:rPr>
            </a:b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Arial" charset="0"/>
                <a:cs typeface="+mn-cs"/>
              </a:rPr>
              <a:t>за</a:t>
            </a:r>
            <a:b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Arial" charset="0"/>
                <a:cs typeface="+mn-cs"/>
              </a:rPr>
            </a:b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Arial" charset="0"/>
                <a:cs typeface="+mn-cs"/>
              </a:rPr>
              <a:t>внимание!!!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0313" y="88900"/>
            <a:ext cx="5862637" cy="14827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Гражданское общество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>
          <a:xfrm>
            <a:off x="955675" y="1571625"/>
            <a:ext cx="7232650" cy="4857750"/>
          </a:xfrm>
        </p:spPr>
        <p:txBody>
          <a:bodyPr>
            <a:normAutofit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Формирующаяся и развивающаяся в демократических государствах человеческая общность, представленная сетью добровольно образованных негосударственных структур во всех сферах жизнедеятельности общества и совокупностью негосударственных отношений – экономических, социальных, духовных, религиозных и других.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57375" y="274638"/>
            <a:ext cx="7072313" cy="122555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Условия возникновения и развития гражданского общества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00188"/>
            <a:ext cx="4329113" cy="5214937"/>
          </a:xfrm>
        </p:spPr>
        <p:txBody>
          <a:bodyPr>
            <a:normAutofit/>
          </a:bodyPr>
          <a:lstStyle/>
          <a:p>
            <a:pPr marL="265176" indent="-265176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Социальная свобода, демократическое государственное управление, существование общественной сферы политической деятельности и политической дискуссии</a:t>
            </a:r>
          </a:p>
          <a:p>
            <a:pPr marL="265176" indent="-265176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Гласность и высокая информированность граждан</a:t>
            </a:r>
          </a:p>
          <a:p>
            <a:pPr marL="265176" indent="-265176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pic>
        <p:nvPicPr>
          <p:cNvPr id="819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14875" y="2428875"/>
            <a:ext cx="3779838" cy="28352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litterref.ru/files/82/214a35ff0b4d9aa4d02e672a180fce66.html_files/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500063"/>
            <a:ext cx="7858125" cy="595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14563" y="88900"/>
            <a:ext cx="657225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Признаки гражданского общества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955675" y="1500188"/>
            <a:ext cx="7688263" cy="4857750"/>
          </a:xfrm>
        </p:spPr>
        <p:txBody>
          <a:bodyPr>
            <a:normAutofit/>
          </a:bodyPr>
          <a:lstStyle/>
          <a:p>
            <a:pPr marL="265176" indent="-265176" fontAlgn="auto">
              <a:lnSpc>
                <a:spcPct val="7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Полное обеспечение прав и свобод человека и гражданина</a:t>
            </a:r>
          </a:p>
          <a:p>
            <a:pPr marL="265176" indent="-265176" fontAlgn="auto">
              <a:lnSpc>
                <a:spcPct val="7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Свободно формирующееся общественное мнение и плюрализм</a:t>
            </a:r>
          </a:p>
          <a:p>
            <a:pPr marL="265176" indent="-265176" fontAlgn="auto">
              <a:lnSpc>
                <a:spcPct val="7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Осуществление права человека на информацию</a:t>
            </a:r>
          </a:p>
          <a:p>
            <a:pPr marL="265176" indent="-265176" fontAlgn="auto">
              <a:lnSpc>
                <a:spcPct val="7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Многоукладность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экономики</a:t>
            </a:r>
          </a:p>
          <a:p>
            <a:pPr marL="265176" indent="-265176" fontAlgn="auto">
              <a:lnSpc>
                <a:spcPct val="7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Легитимность власти</a:t>
            </a:r>
          </a:p>
          <a:p>
            <a:pPr marL="265176" indent="-265176" fontAlgn="auto">
              <a:lnSpc>
                <a:spcPct val="7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Правовое государство</a:t>
            </a:r>
          </a:p>
          <a:p>
            <a:pPr marL="265176" indent="-265176" fontAlgn="auto">
              <a:lnSpc>
                <a:spcPct val="7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Сильная социальная политика государства</a:t>
            </a:r>
          </a:p>
          <a:p>
            <a:pPr marL="265176" indent="-265176" fontAlgn="auto">
              <a:lnSpc>
                <a:spcPct val="7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ido.rudn.ru/ffec/juris/images/1-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714375"/>
            <a:ext cx="8107362" cy="536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85938" y="428625"/>
            <a:ext cx="6900862" cy="10715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Функции гражданского общества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idx="1"/>
          </p:nvPr>
        </p:nvSpPr>
        <p:spPr>
          <a:xfrm>
            <a:off x="503238" y="1714500"/>
            <a:ext cx="8183562" cy="3786188"/>
          </a:xfrm>
        </p:spPr>
        <p:txBody>
          <a:bodyPr>
            <a:normAutofit/>
          </a:bodyPr>
          <a:lstStyle/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Полное удовлетворение материальных, духовных потребностей человека.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Защита частных сфер жизни людей.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Мощный рычаг сдерживания политической власти от абсолютного господства.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Стабилизация 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hlinkClick r:id="rId2" tooltip="Общественные отношения"/>
              </a:rPr>
              <a:t>общественных отношений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и процессов.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3108" y="116632"/>
            <a:ext cx="7059201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ebuchet MS" charset="0"/>
                <a:ea typeface="Arial" charset="0"/>
                <a:cs typeface="+mn-cs"/>
              </a:rPr>
              <a:t>Развитое гражданское общество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Arial" charset="0"/>
              <a:cs typeface="+mn-cs"/>
            </a:endParaRPr>
          </a:p>
        </p:txBody>
      </p:sp>
      <p:sp>
        <p:nvSpPr>
          <p:cNvPr id="14339" name="Прямоугольник 3"/>
          <p:cNvSpPr>
            <a:spLocks noChangeArrowheads="1"/>
          </p:cNvSpPr>
          <p:nvPr/>
        </p:nvSpPr>
        <p:spPr bwMode="auto">
          <a:xfrm>
            <a:off x="4140200" y="1484313"/>
            <a:ext cx="45720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Georgia" pitchFamily="18" charset="0"/>
              <a:buNone/>
            </a:pPr>
            <a:r>
              <a:rPr lang="ru-RU" b="1">
                <a:solidFill>
                  <a:schemeClr val="bg1"/>
                </a:solidFill>
                <a:latin typeface="Georgia" pitchFamily="18" charset="0"/>
              </a:rPr>
              <a:t> Англичане шутят, что они имеют дело с государством дважды:</a:t>
            </a:r>
          </a:p>
          <a:p>
            <a:pPr>
              <a:buFont typeface="Georgia" pitchFamily="18" charset="0"/>
              <a:buNone/>
            </a:pPr>
            <a:r>
              <a:rPr lang="ru-RU" b="1">
                <a:solidFill>
                  <a:schemeClr val="bg1"/>
                </a:solidFill>
                <a:latin typeface="Georgia" pitchFamily="18" charset="0"/>
              </a:rPr>
              <a:t>         когда вынимают почту из ящика и когда нарушают правила дорожного движения.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14340" name="Прямоугольник 4"/>
          <p:cNvSpPr>
            <a:spLocks noChangeArrowheads="1"/>
          </p:cNvSpPr>
          <p:nvPr/>
        </p:nvSpPr>
        <p:spPr bwMode="auto">
          <a:xfrm>
            <a:off x="1331913" y="4508500"/>
            <a:ext cx="45720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FFFF"/>
                </a:solidFill>
              </a:rPr>
              <a:t>Наличие в гражданском обществе эффективно </a:t>
            </a:r>
          </a:p>
          <a:p>
            <a:r>
              <a:rPr lang="ru-RU" b="1">
                <a:solidFill>
                  <a:srgbClr val="FFFFFF"/>
                </a:solidFill>
              </a:rPr>
              <a:t>действующих разнообразных</a:t>
            </a:r>
          </a:p>
          <a:p>
            <a:r>
              <a:rPr lang="ru-RU" b="1">
                <a:solidFill>
                  <a:srgbClr val="FFFFFF"/>
                </a:solidFill>
              </a:rPr>
              <a:t>и многочисленных добровольных объединений </a:t>
            </a:r>
          </a:p>
          <a:p>
            <a:r>
              <a:rPr lang="ru-RU" b="1">
                <a:solidFill>
                  <a:srgbClr val="FFFFFF"/>
                </a:solidFill>
              </a:rPr>
              <a:t>характеризует степень</a:t>
            </a:r>
          </a:p>
          <a:p>
            <a:r>
              <a:rPr lang="ru-RU" b="1">
                <a:solidFill>
                  <a:srgbClr val="FFFFFF"/>
                </a:solidFill>
              </a:rPr>
              <a:t>его сформированности.</a:t>
            </a:r>
          </a:p>
        </p:txBody>
      </p:sp>
      <p:sp>
        <p:nvSpPr>
          <p:cNvPr id="14341" name="Прямоугольник 5"/>
          <p:cNvSpPr>
            <a:spLocks noChangeArrowheads="1"/>
          </p:cNvSpPr>
          <p:nvPr/>
        </p:nvSpPr>
        <p:spPr bwMode="auto">
          <a:xfrm>
            <a:off x="1071563" y="1444625"/>
            <a:ext cx="7143750" cy="452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/>
              <a:t>Развитое гражданское общество выступает исторической предпосылкой становления </a:t>
            </a:r>
            <a:r>
              <a:rPr lang="ru-RU" sz="2400" u="sng" dirty="0">
                <a:hlinkClick r:id="rId2" tooltip="Правовое государство"/>
              </a:rPr>
              <a:t>правового государства</a:t>
            </a:r>
            <a:r>
              <a:rPr lang="ru-RU" sz="2400" dirty="0"/>
              <a:t>. Без зрелого гражданского общества невозможно построение демократической </a:t>
            </a:r>
            <a:r>
              <a:rPr lang="ru-RU" sz="2400" dirty="0">
                <a:hlinkClick r:id="rId3" tooltip="Политическая система"/>
              </a:rPr>
              <a:t>политической системы</a:t>
            </a:r>
            <a:r>
              <a:rPr lang="ru-RU" sz="2400" dirty="0"/>
              <a:t>. Только сознательные, свободные и политически активные граждане способны создавать наиболее рациональные формы коллективной жизни. С другой стороны, </a:t>
            </a:r>
            <a:r>
              <a:rPr lang="ru-RU" sz="2400" dirty="0">
                <a:hlinkClick r:id="rId4" tooltip="Государство"/>
              </a:rPr>
              <a:t>государство</a:t>
            </a:r>
            <a:r>
              <a:rPr lang="ru-RU" sz="2400" dirty="0"/>
              <a:t> призвано обеспечивать условия для реализации прав и свобод личностей и групп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Прямоугольник 3"/>
          <p:cNvSpPr>
            <a:spLocks noChangeArrowheads="1"/>
          </p:cNvSpPr>
          <p:nvPr/>
        </p:nvSpPr>
        <p:spPr bwMode="auto">
          <a:xfrm>
            <a:off x="4140200" y="1484313"/>
            <a:ext cx="45720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Georgia" pitchFamily="18" charset="0"/>
              <a:buNone/>
            </a:pPr>
            <a:r>
              <a:rPr lang="ru-RU" b="1">
                <a:solidFill>
                  <a:schemeClr val="bg1"/>
                </a:solidFill>
                <a:latin typeface="Georgia" pitchFamily="18" charset="0"/>
              </a:rPr>
              <a:t> Англичане шутят, что они имеют дело с государством дважды:</a:t>
            </a:r>
          </a:p>
          <a:p>
            <a:pPr>
              <a:buFont typeface="Georgia" pitchFamily="18" charset="0"/>
              <a:buNone/>
            </a:pPr>
            <a:r>
              <a:rPr lang="ru-RU" b="1">
                <a:solidFill>
                  <a:schemeClr val="bg1"/>
                </a:solidFill>
                <a:latin typeface="Georgia" pitchFamily="18" charset="0"/>
              </a:rPr>
              <a:t>         когда вынимают почту из ящика и когда нарушают правила дорожного движения.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14340" name="Прямоугольник 4"/>
          <p:cNvSpPr>
            <a:spLocks noChangeArrowheads="1"/>
          </p:cNvSpPr>
          <p:nvPr/>
        </p:nvSpPr>
        <p:spPr bwMode="auto">
          <a:xfrm>
            <a:off x="1331913" y="4508500"/>
            <a:ext cx="45720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FFFF"/>
                </a:solidFill>
              </a:rPr>
              <a:t>Наличие в гражданском обществе эффективно </a:t>
            </a:r>
          </a:p>
          <a:p>
            <a:r>
              <a:rPr lang="ru-RU" b="1">
                <a:solidFill>
                  <a:srgbClr val="FFFFFF"/>
                </a:solidFill>
              </a:rPr>
              <a:t>действующих разнообразных</a:t>
            </a:r>
          </a:p>
          <a:p>
            <a:r>
              <a:rPr lang="ru-RU" b="1">
                <a:solidFill>
                  <a:srgbClr val="FFFFFF"/>
                </a:solidFill>
              </a:rPr>
              <a:t>и многочисленных добровольных объединений </a:t>
            </a:r>
          </a:p>
          <a:p>
            <a:r>
              <a:rPr lang="ru-RU" b="1">
                <a:solidFill>
                  <a:srgbClr val="FFFFFF"/>
                </a:solidFill>
              </a:rPr>
              <a:t>характеризует степень</a:t>
            </a:r>
          </a:p>
          <a:p>
            <a:r>
              <a:rPr lang="ru-RU" b="1">
                <a:solidFill>
                  <a:srgbClr val="FFFFFF"/>
                </a:solidFill>
              </a:rPr>
              <a:t>его сформированности.</a:t>
            </a:r>
          </a:p>
        </p:txBody>
      </p:sp>
      <p:pic>
        <p:nvPicPr>
          <p:cNvPr id="32770" name="Picture 2" descr="C:\Users\Admin\Desktop\Безымянны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571480"/>
            <a:ext cx="7715304" cy="57562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444</TotalTime>
  <Words>248</Words>
  <Application>Microsoft Office PowerPoint</Application>
  <PresentationFormat>Экран (4:3)</PresentationFormat>
  <Paragraphs>45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Verdana</vt:lpstr>
      <vt:lpstr>Wingdings 2</vt:lpstr>
      <vt:lpstr>Calibri</vt:lpstr>
      <vt:lpstr>Wingdings</vt:lpstr>
      <vt:lpstr>Georgia</vt:lpstr>
      <vt:lpstr>Аспект</vt:lpstr>
      <vt:lpstr>   Гражданское общество и государство  </vt:lpstr>
      <vt:lpstr>Гражданское общество</vt:lpstr>
      <vt:lpstr>Условия возникновения и развития гражданского общества</vt:lpstr>
      <vt:lpstr>Слайд 4</vt:lpstr>
      <vt:lpstr>Признаки гражданского общества</vt:lpstr>
      <vt:lpstr>Слайд 6</vt:lpstr>
      <vt:lpstr>Функции гражданского общества</vt:lpstr>
      <vt:lpstr>Слайд 8</vt:lpstr>
      <vt:lpstr>Слайд 9</vt:lpstr>
      <vt:lpstr>Условия формирования гражданского общества в России</vt:lpstr>
      <vt:lpstr>Вывод:</vt:lpstr>
      <vt:lpstr>Слайд 12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Гражданское общество и государство</dc:title>
  <dc:creator>Nikiforov</dc:creator>
  <cp:lastModifiedBy>Admin</cp:lastModifiedBy>
  <cp:revision>31</cp:revision>
  <cp:lastPrinted>1601-01-01T00:00:00Z</cp:lastPrinted>
  <dcterms:created xsi:type="dcterms:W3CDTF">2009-01-15T08:15:58Z</dcterms:created>
  <dcterms:modified xsi:type="dcterms:W3CDTF">2018-11-06T22:45:02Z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