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30" r:id="rId2"/>
    <p:sldId id="356" r:id="rId3"/>
    <p:sldId id="359" r:id="rId4"/>
    <p:sldId id="357" r:id="rId5"/>
    <p:sldId id="358" r:id="rId6"/>
    <p:sldId id="332" r:id="rId7"/>
    <p:sldId id="259" r:id="rId8"/>
    <p:sldId id="258" r:id="rId9"/>
    <p:sldId id="271" r:id="rId10"/>
    <p:sldId id="360" r:id="rId11"/>
    <p:sldId id="269" r:id="rId12"/>
    <p:sldId id="333" r:id="rId13"/>
    <p:sldId id="277" r:id="rId14"/>
    <p:sldId id="279" r:id="rId15"/>
    <p:sldId id="281" r:id="rId16"/>
    <p:sldId id="280" r:id="rId17"/>
    <p:sldId id="305" r:id="rId18"/>
    <p:sldId id="283" r:id="rId19"/>
    <p:sldId id="307" r:id="rId20"/>
    <p:sldId id="306" r:id="rId21"/>
    <p:sldId id="309" r:id="rId22"/>
    <p:sldId id="308" r:id="rId23"/>
    <p:sldId id="339" r:id="rId24"/>
    <p:sldId id="318" r:id="rId25"/>
    <p:sldId id="310" r:id="rId26"/>
    <p:sldId id="313" r:id="rId27"/>
    <p:sldId id="314" r:id="rId28"/>
    <p:sldId id="315" r:id="rId29"/>
    <p:sldId id="328" r:id="rId30"/>
    <p:sldId id="316" r:id="rId31"/>
    <p:sldId id="334" r:id="rId32"/>
    <p:sldId id="292" r:id="rId33"/>
    <p:sldId id="286" r:id="rId34"/>
    <p:sldId id="288" r:id="rId35"/>
    <p:sldId id="353" r:id="rId36"/>
    <p:sldId id="363" r:id="rId37"/>
    <p:sldId id="364" r:id="rId38"/>
    <p:sldId id="365" r:id="rId39"/>
    <p:sldId id="36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1F2"/>
    <a:srgbClr val="9ABFC0"/>
    <a:srgbClr val="00E850"/>
    <a:srgbClr val="57C1E3"/>
    <a:srgbClr val="26C1E3"/>
    <a:srgbClr val="26A6C1"/>
    <a:srgbClr val="4E82C2"/>
    <a:srgbClr val="89C3EA"/>
    <a:srgbClr val="C2D9B0"/>
    <a:srgbClr val="9AB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88503"/>
  </p:normalViewPr>
  <p:slideViewPr>
    <p:cSldViewPr snapToGrid="0" snapToObjects="1">
      <p:cViewPr varScale="1">
        <p:scale>
          <a:sx n="101" d="100"/>
          <a:sy n="101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A56D1-C1C4-084A-AFE4-CEBE9330937C}" type="datetimeFigureOut">
              <a:rPr lang="en-US" smtClean="0"/>
              <a:t>9/2/2018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6E6E4-F200-4E49-9AEB-A5ACBBD9F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4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526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60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5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97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one Zoom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Room, outfit your entire campus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2" name="Shape 1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46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50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 </a:t>
            </a:r>
            <a:r>
              <a:rPr lang="mr-IN" dirty="0"/>
              <a:t>–</a:t>
            </a:r>
            <a:r>
              <a:rPr lang="en-US" dirty="0"/>
              <a:t> video on mobile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https://d24cgw3uvb9a9h.cloudfront.net/static/44383/doc/Zoom-Security-White-Paper.pdf</a:t>
            </a:r>
          </a:p>
        </p:txBody>
      </p:sp>
    </p:spTree>
    <p:extLst>
      <p:ext uri="{BB962C8B-B14F-4D97-AF65-F5344CB8AC3E}">
        <p14:creationId xmlns:p14="http://schemas.microsoft.com/office/powerpoint/2010/main" val="31989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528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76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5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115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0" name="Shape 12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251" name="Shape 12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357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88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https://d24cgw3uvb9a9h.cloudfront.net/static/44383/doc/Zoom-Security-White-Paper.pdf</a:t>
            </a:r>
          </a:p>
        </p:txBody>
      </p:sp>
    </p:spTree>
    <p:extLst>
      <p:ext uri="{BB962C8B-B14F-4D97-AF65-F5344CB8AC3E}">
        <p14:creationId xmlns:p14="http://schemas.microsoft.com/office/powerpoint/2010/main" val="3880237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https://d24cgw3uvb9a9h.cloudfront.net/static/44383/doc/Zoom-Security-White-Paper.pdf</a:t>
            </a:r>
          </a:p>
        </p:txBody>
      </p:sp>
    </p:spTree>
    <p:extLst>
      <p:ext uri="{BB962C8B-B14F-4D97-AF65-F5344CB8AC3E}">
        <p14:creationId xmlns:p14="http://schemas.microsoft.com/office/powerpoint/2010/main" val="522088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endParaRPr lang="en-US" dirty="0"/>
          </a:p>
        </p:txBody>
      </p:sp>
      <p:sp>
        <p:nvSpPr>
          <p:cNvPr id="1040" name="Shape 10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220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66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US Universities from 2017 US News and World Report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</a:rPr>
              <a:t>Specific</a:t>
            </a:r>
            <a:r>
              <a:rPr lang="en-US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</a:rPr>
              <a:t> 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</a:rPr>
              <a:t>laws of Cisco’s collaboration strategy that Eric saw: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WebEx built on antiquated data collaboration architecture with poor user experience, Cisco Social Networking built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on-premise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architecture, Cisco Jabber shouldn’t be a separate product, etc.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3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CAUTION: Note when competing against Microsoft and Cisco, use carefully. Shows us to be close to them, but might be interpreted that we’re not as good as them. Note that Y axis is market share/revenues, so that is why Cisco is so far ahead on that.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6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E6E4-F200-4E49-9AEB-A5ACBBD9F4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4A4A4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Alternate logos surrounding the slide to choose from.</a:t>
            </a:r>
          </a:p>
          <a:p>
            <a:pPr marL="0" marR="0" lvl="0" indent="0" algn="l" rtl="0">
              <a:spcBef>
                <a:spcPts val="0"/>
              </a:spcBef>
              <a:buClr>
                <a:srgbClr val="4A4A4A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rgbClr val="4A4A4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50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4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month.day.17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080" y="5747658"/>
            <a:ext cx="2395370" cy="5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5087572" y="4136474"/>
            <a:ext cx="4971166" cy="4471653"/>
          </a:xfrm>
          <a:prstGeom prst="ellipse">
            <a:avLst/>
          </a:prstGeom>
          <a:noFill/>
          <a:ln w="57150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917533" y="3156343"/>
            <a:ext cx="3196773" cy="5000340"/>
            <a:chOff x="416513" y="3156343"/>
            <a:chExt cx="3196773" cy="5000340"/>
          </a:xfrm>
        </p:grpSpPr>
        <p:pic>
          <p:nvPicPr>
            <p:cNvPr id="4" name="Picture 3" descr="iPhone6_mockup_front_white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13" y="3156343"/>
              <a:ext cx="3196773" cy="50003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921" y="3936642"/>
              <a:ext cx="1939759" cy="34214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 userDrawn="1"/>
        </p:nvGrpSpPr>
        <p:grpSpPr>
          <a:xfrm>
            <a:off x="-125075" y="3360718"/>
            <a:ext cx="6609002" cy="3965401"/>
            <a:chOff x="5713628" y="3360718"/>
            <a:chExt cx="6609002" cy="39654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628" y="3360718"/>
              <a:ext cx="6609002" cy="3965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9164" y="3687581"/>
              <a:ext cx="4822334" cy="3050498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 userDrawn="1"/>
        </p:nvSpPr>
        <p:spPr>
          <a:xfrm rot="21316916" flipV="1">
            <a:off x="6196023" y="4181561"/>
            <a:ext cx="461514" cy="4616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10" name="Oval 9"/>
          <p:cNvSpPr/>
          <p:nvPr userDrawn="1"/>
        </p:nvSpPr>
        <p:spPr>
          <a:xfrm rot="21316916" flipV="1">
            <a:off x="7289766" y="3892900"/>
            <a:ext cx="461514" cy="4616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11" name="Oval 10"/>
          <p:cNvSpPr/>
          <p:nvPr userDrawn="1"/>
        </p:nvSpPr>
        <p:spPr>
          <a:xfrm rot="21316916" flipV="1">
            <a:off x="8514555" y="4177308"/>
            <a:ext cx="461514" cy="46163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958" y="4056318"/>
            <a:ext cx="164011" cy="145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56" y="4322665"/>
            <a:ext cx="218512" cy="1709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28489" y="4340225"/>
            <a:ext cx="186084" cy="1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92" y="426720"/>
            <a:ext cx="600456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4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344838" y="3244334"/>
            <a:ext cx="350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179775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2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xmlns:p14="http://schemas.microsoft.com/office/powerpoint/2010/main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/ Imag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1524000" y="575639"/>
            <a:ext cx="9144000" cy="11365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Helvetica Neue"/>
              <a:buNone/>
              <a:defRPr sz="6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10621927" y="6492876"/>
            <a:ext cx="82934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2208028" y="2445486"/>
            <a:ext cx="7775944" cy="3186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SzPct val="100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SzPct val="100000"/>
              <a:buFont typeface="Merriweather Sans"/>
              <a:buChar char="-"/>
              <a:defRPr sz="18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marR="0" lvl="4" indent="-147320" algn="l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SzPct val="80000"/>
              <a:buFont typeface="Courier New"/>
              <a:buChar char="o"/>
              <a:defRPr sz="16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79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5218"/>
            <a:ext cx="10515600" cy="905377"/>
          </a:xfrm>
        </p:spPr>
        <p:txBody>
          <a:bodyPr/>
          <a:lstStyle>
            <a:lvl1pPr>
              <a:defRPr b="1" i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595"/>
            <a:ext cx="10515600" cy="46589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80595"/>
            <a:ext cx="518160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80595"/>
            <a:ext cx="518160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ZoomRo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70041" y="6479395"/>
            <a:ext cx="2879559" cy="26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100" b="0" i="0" kern="1200" spc="20" baseline="0" dirty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© 2017 </a:t>
            </a:r>
            <a:r>
              <a:rPr lang="en-US" sz="1100" b="0" i="0" spc="20" baseline="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Zoom Video Communications, Inc.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625757" y="6479341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2270A17-9FE7-A748-8A17-2C21CED227FF}" type="slidenum">
              <a:rPr lang="sk-SK" sz="1100" b="0" i="0" kern="1200" smtClean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9" y="6124075"/>
            <a:ext cx="2692401" cy="2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37209" y="6479395"/>
            <a:ext cx="311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kern="1200" spc="20" baseline="0" dirty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Confidential</a:t>
            </a:r>
            <a:endParaRPr lang="en-US" sz="1100" b="0" i="0" spc="20" baseline="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5218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80595"/>
            <a:ext cx="10515600" cy="465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3" y="6510919"/>
            <a:ext cx="872218" cy="198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7855" y="6479395"/>
            <a:ext cx="311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kern="1200" spc="20" baseline="0" dirty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© 2017 </a:t>
            </a:r>
            <a:r>
              <a:rPr lang="en-US" sz="1100" b="0" i="0" spc="20" baseline="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Zoom Video Communications, Inc.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625757" y="6479341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2270A17-9FE7-A748-8A17-2C21CED227FF}" type="slidenum">
              <a:rPr lang="sk-SK" sz="1100" b="0" i="0" kern="1200" smtClean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62" r:id="rId6"/>
    <p:sldLayoutId id="2147483654" r:id="rId7"/>
    <p:sldLayoutId id="2147483658" r:id="rId8"/>
    <p:sldLayoutId id="2147483663" r:id="rId9"/>
    <p:sldLayoutId id="2147483655" r:id="rId10"/>
    <p:sldLayoutId id="2147483661" r:id="rId11"/>
    <p:sldLayoutId id="2147483666" r:id="rId12"/>
    <p:sldLayoutId id="2147483667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74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jp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jpeg"/><Relationship Id="rId8" Type="http://schemas.openxmlformats.org/officeDocument/2006/relationships/image" Target="../media/image32.png"/><Relationship Id="rId51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9999" y="4292604"/>
            <a:ext cx="7801511" cy="111863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Collaboration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01222" y="5972939"/>
            <a:ext cx="7801511" cy="564428"/>
          </a:xfrm>
        </p:spPr>
        <p:txBody>
          <a:bodyPr/>
          <a:lstStyle/>
          <a:p>
            <a:r>
              <a:rPr lang="en-US" dirty="0"/>
              <a:t> Luci Xu 03/01/2018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F2EA18-B05F-8E45-B526-92A12484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96" y="770708"/>
            <a:ext cx="3265714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7115"/>
            <a:ext cx="12192000" cy="3023771"/>
          </a:xfrm>
          <a:prstGeom prst="rect">
            <a:avLst/>
          </a:prstGeom>
        </p:spPr>
      </p:pic>
      <p:sp>
        <p:nvSpPr>
          <p:cNvPr id="10" name="Shape 282"/>
          <p:cNvSpPr/>
          <p:nvPr/>
        </p:nvSpPr>
        <p:spPr>
          <a:xfrm>
            <a:off x="0" y="1917114"/>
            <a:ext cx="12192000" cy="30237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512"/>
          <p:cNvSpPr/>
          <p:nvPr/>
        </p:nvSpPr>
        <p:spPr>
          <a:xfrm>
            <a:off x="793051" y="578685"/>
            <a:ext cx="7257873" cy="61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Top Rated By Customers</a:t>
            </a:r>
            <a:endParaRPr lang="en-US" sz="3600" b="1" dirty="0">
              <a:solidFill>
                <a:srgbClr val="44546A"/>
              </a:solidFill>
              <a:latin typeface="Avenir Heavy" charset="0"/>
              <a:ea typeface="Avenir Heavy" charset="0"/>
              <a:cs typeface="Avenir Heavy" charset="0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46" y="2636344"/>
            <a:ext cx="10291482" cy="15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1914" y="-847841"/>
            <a:ext cx="1833725" cy="70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273" y="4269674"/>
            <a:ext cx="1440847" cy="47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5354" y="3899153"/>
            <a:ext cx="2259762" cy="41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25312" y="5197944"/>
            <a:ext cx="1068607" cy="76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7336" y="-601408"/>
            <a:ext cx="1784534" cy="33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4328" y="4322097"/>
            <a:ext cx="1806696" cy="21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3025" y="3510074"/>
            <a:ext cx="1719573" cy="50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12769" y="1468701"/>
            <a:ext cx="1736553" cy="42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568460" y="6182980"/>
            <a:ext cx="1425196" cy="44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510747" y="2811144"/>
            <a:ext cx="1819234" cy="54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476189" y="5311847"/>
            <a:ext cx="1304222" cy="48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1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6" t="11324" r="5431" b="10486"/>
          <a:stretch/>
        </p:blipFill>
        <p:spPr>
          <a:xfrm>
            <a:off x="12549019" y="3408667"/>
            <a:ext cx="1919363" cy="28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0" b="32025"/>
          <a:stretch/>
        </p:blipFill>
        <p:spPr>
          <a:xfrm>
            <a:off x="11344393" y="-612168"/>
            <a:ext cx="1837791" cy="36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http://allthingsd.com/files/2012/07/palo-alto-networks-logo-feature.jpg"/>
          <p:cNvPicPr preferRelativeResize="0"/>
          <p:nvPr/>
        </p:nvPicPr>
        <p:blipFill rotWithShape="1">
          <a:blip r:embed="rId1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338" y="5416954"/>
            <a:ext cx="1422327" cy="40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http://logok.org/wp-content/uploads/2014/10/EA-logo-black.png"/>
          <p:cNvPicPr preferRelativeResize="0"/>
          <p:nvPr/>
        </p:nvPicPr>
        <p:blipFill rotWithShape="1">
          <a:blip r:embed="rId1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4" t="11867" r="22210" b="12729"/>
          <a:stretch/>
        </p:blipFill>
        <p:spPr>
          <a:xfrm>
            <a:off x="3497117" y="1828013"/>
            <a:ext cx="630269" cy="61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1372155" y="-516580"/>
            <a:ext cx="1330873" cy="58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1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6" t="22337" r="15835" b="29328"/>
          <a:stretch/>
        </p:blipFill>
        <p:spPr>
          <a:xfrm>
            <a:off x="593847" y="1869747"/>
            <a:ext cx="1862180" cy="49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2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945" y="1838001"/>
            <a:ext cx="606102" cy="60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516407" y="4431973"/>
            <a:ext cx="1624526" cy="6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754667" y="5262196"/>
            <a:ext cx="680877" cy="6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471478" y="5370158"/>
            <a:ext cx="1805363" cy="41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2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824" y="4170103"/>
            <a:ext cx="1602674" cy="53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-1926609" y="3030159"/>
            <a:ext cx="1839957" cy="46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329005" y="4194885"/>
            <a:ext cx="966372" cy="5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2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73" b="12749"/>
          <a:stretch/>
        </p:blipFill>
        <p:spPr>
          <a:xfrm>
            <a:off x="-1408809" y="1954114"/>
            <a:ext cx="1325032" cy="97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2634496" y="5286905"/>
            <a:ext cx="1527471" cy="33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2576258" y="975156"/>
            <a:ext cx="1504777" cy="39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2549019" y="2089062"/>
            <a:ext cx="1266331" cy="7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/>
          <p:nvPr/>
        </p:nvSpPr>
        <p:spPr>
          <a:xfrm>
            <a:off x="523303" y="652181"/>
            <a:ext cx="4564447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chemeClr val="dk2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In Good Company</a:t>
            </a:r>
          </a:p>
        </p:txBody>
      </p:sp>
      <p:sp>
        <p:nvSpPr>
          <p:cNvPr id="383" name="Shape 383"/>
          <p:cNvSpPr/>
          <p:nvPr/>
        </p:nvSpPr>
        <p:spPr>
          <a:xfrm>
            <a:off x="523328" y="1614487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523303" y="2771244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/>
          <p:nvPr/>
        </p:nvSpPr>
        <p:spPr>
          <a:xfrm>
            <a:off x="523328" y="3927875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523303" y="5084619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Shape 387"/>
          <p:cNvSpPr/>
          <p:nvPr/>
        </p:nvSpPr>
        <p:spPr>
          <a:xfrm>
            <a:off x="2805552" y="1610808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Shape 388"/>
          <p:cNvSpPr/>
          <p:nvPr/>
        </p:nvSpPr>
        <p:spPr>
          <a:xfrm>
            <a:off x="2805527" y="2767552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/>
          <p:nvPr/>
        </p:nvSpPr>
        <p:spPr>
          <a:xfrm>
            <a:off x="2805552" y="3924196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Shape 390"/>
          <p:cNvSpPr/>
          <p:nvPr/>
        </p:nvSpPr>
        <p:spPr>
          <a:xfrm>
            <a:off x="2805552" y="5080890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5087751" y="1610858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5087751" y="2761627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5087776" y="3924196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5087776" y="5080890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7370000" y="1610808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7370000" y="2767502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/>
          <p:nvPr/>
        </p:nvSpPr>
        <p:spPr>
          <a:xfrm>
            <a:off x="7361850" y="3932259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/>
          <p:nvPr/>
        </p:nvSpPr>
        <p:spPr>
          <a:xfrm>
            <a:off x="7370000" y="5080890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9652225" y="1626807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9652225" y="2783501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9667850" y="3940270"/>
            <a:ext cx="2015100" cy="10143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9652225" y="5096889"/>
            <a:ext cx="2015085" cy="101441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2777417" y="-431962"/>
            <a:ext cx="1269204" cy="126920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5614925" y="6569977"/>
            <a:ext cx="962149" cy="1702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Confidential</a:t>
            </a:r>
          </a:p>
        </p:txBody>
      </p:sp>
      <p:pic>
        <p:nvPicPr>
          <p:cNvPr id="405" name="Shape 405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-1951780" y="971265"/>
            <a:ext cx="1796018" cy="33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9746223" y="3226394"/>
            <a:ext cx="1829364" cy="25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3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3" b="28456"/>
          <a:stretch/>
        </p:blipFill>
        <p:spPr>
          <a:xfrm>
            <a:off x="896246" y="2971823"/>
            <a:ext cx="1269200" cy="61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-2030700" y="168795"/>
            <a:ext cx="1861454" cy="63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3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929" y="1366491"/>
            <a:ext cx="1541372" cy="52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9729894" y="4083270"/>
            <a:ext cx="1863333" cy="74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-2109306" y="5839931"/>
            <a:ext cx="2018673" cy="79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263905" y="-1067457"/>
            <a:ext cx="925806" cy="92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519918" y="-660562"/>
            <a:ext cx="1569345" cy="45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3315929" y="-495970"/>
            <a:ext cx="1624332" cy="29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-1841277" y="6740227"/>
            <a:ext cx="1669295" cy="2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2467471" y="5689021"/>
            <a:ext cx="1627177" cy="42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9296101" y="-836460"/>
            <a:ext cx="1465938" cy="4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019593" y="2914489"/>
            <a:ext cx="775985" cy="77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12471588" y="6695947"/>
            <a:ext cx="1618927" cy="30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-1259277" y="4158044"/>
            <a:ext cx="1109762" cy="110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4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300" y="1827600"/>
            <a:ext cx="1784550" cy="6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793852" y="5327923"/>
            <a:ext cx="1504775" cy="54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2986543"/>
            <a:ext cx="1853184" cy="649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793" y="1848220"/>
            <a:ext cx="1509480" cy="585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844" y="2911157"/>
            <a:ext cx="1742972" cy="7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4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437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2453833"/>
            <a:ext cx="12192000" cy="1950334"/>
          </a:xfrm>
          <a:prstGeom prst="rect">
            <a:avLst/>
          </a:prstGeom>
          <a:solidFill>
            <a:srgbClr val="E7E6E6">
              <a:alpha val="3490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52667" y="2884235"/>
            <a:ext cx="10486665" cy="990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5400" dirty="0">
                <a:solidFill>
                  <a:schemeClr val="l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Zoom Solution Overview</a:t>
            </a:r>
          </a:p>
        </p:txBody>
      </p:sp>
    </p:spTree>
    <p:extLst>
      <p:ext uri="{BB962C8B-B14F-4D97-AF65-F5344CB8AC3E}">
        <p14:creationId xmlns:p14="http://schemas.microsoft.com/office/powerpoint/2010/main" val="159616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7456" y="2459504"/>
            <a:ext cx="4304896" cy="219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Zoom </a:t>
            </a:r>
          </a:p>
          <a:p>
            <a:pPr>
              <a:lnSpc>
                <a:spcPct val="114000"/>
              </a:lnSpc>
            </a:pPr>
            <a:r>
              <a:rPr lang="en-US" sz="40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Communications </a:t>
            </a:r>
          </a:p>
          <a:p>
            <a:pPr>
              <a:lnSpc>
                <a:spcPct val="114000"/>
              </a:lnSpc>
            </a:pPr>
            <a:r>
              <a:rPr lang="en-US" sz="40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Platform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4735" y="1234439"/>
            <a:ext cx="97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Meetings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4693" y="1234439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Chat</a:t>
            </a:r>
            <a:endParaRPr lang="en-US" sz="14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35168" y="2888633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Video</a:t>
            </a:r>
            <a:b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Webinar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47636" y="4927444"/>
            <a:ext cx="1287532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Zoom Rooms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0892" y="4927444"/>
            <a:ext cx="18277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H.323/SIP Connector</a:t>
            </a:r>
            <a:endParaRPr lang="en-US" sz="13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5439" y="292179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Zoom for</a:t>
            </a:r>
          </a:p>
          <a:p>
            <a:r>
              <a:rPr lang="en-US" sz="1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Developers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56028" y="1465937"/>
            <a:ext cx="1827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Online Meeting, Training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&amp; Technical Support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38636" y="1472698"/>
            <a:ext cx="1849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Cross-Platform Messaging &amp; File Sharing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35168" y="3330948"/>
            <a:ext cx="1377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Marketing Events</a:t>
            </a:r>
          </a:p>
          <a:p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&amp; Town Hall</a:t>
            </a:r>
          </a:p>
          <a:p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Meetings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47196" y="5160045"/>
            <a:ext cx="2032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Build Collaboration-Enabled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Conference Rooms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71990" y="5141902"/>
            <a:ext cx="2032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Bring H.323/SIP Video Systems to the Cloud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65439" y="3359386"/>
            <a:ext cx="1282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Empower Your Apps with Video &amp; Screen Sharing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5281" y="3147143"/>
            <a:ext cx="178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-70" dirty="0">
                <a:solidFill>
                  <a:schemeClr val="bg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One Consistent</a:t>
            </a:r>
          </a:p>
          <a:p>
            <a:pPr algn="ctr"/>
            <a:r>
              <a:rPr lang="en-US" sz="1400" spc="-70" dirty="0">
                <a:solidFill>
                  <a:schemeClr val="bg2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Enterprise Experience</a:t>
            </a:r>
          </a:p>
        </p:txBody>
      </p:sp>
    </p:spTree>
    <p:extLst>
      <p:ext uri="{BB962C8B-B14F-4D97-AF65-F5344CB8AC3E}">
        <p14:creationId xmlns:p14="http://schemas.microsoft.com/office/powerpoint/2010/main" val="135183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/>
        </p:nvSpPr>
        <p:spPr>
          <a:xfrm>
            <a:off x="1769875" y="373148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Meetings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3531"/>
            <a:ext cx="2269067" cy="150706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379981" y="1903752"/>
            <a:ext cx="5810433" cy="3869706"/>
          </a:xfrm>
          <a:prstGeom prst="rect">
            <a:avLst/>
          </a:prstGeom>
          <a:solidFill>
            <a:srgbClr val="4F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13" name="Shape 513"/>
          <p:cNvSpPr/>
          <p:nvPr/>
        </p:nvSpPr>
        <p:spPr>
          <a:xfrm>
            <a:off x="6518645" y="2006940"/>
            <a:ext cx="5414354" cy="366333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HD video and high quality audio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Mobile, desktop, conference rooms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Up to 500 video participants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One-click start or join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Local and cloud recording with transcripts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Multi-screen sharing, co-annotation, remote control 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Mobile features: Mobile screen sharing, mobile scheduling, Siri integration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Play video with audio</a:t>
            </a:r>
          </a:p>
          <a:p>
            <a:pPr marL="228600" marR="0" lvl="0" indent="-228600" algn="l" rtl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Dual camera, dual monitor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181941" y="1903752"/>
            <a:ext cx="198040" cy="3869706"/>
          </a:xfrm>
          <a:prstGeom prst="rect">
            <a:avLst/>
          </a:prstGeom>
          <a:solidFill>
            <a:srgbClr val="45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7" name="Picture Placeholder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0" y="1903752"/>
            <a:ext cx="6058326" cy="38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1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514" y="0"/>
            <a:ext cx="5545486" cy="6858000"/>
          </a:xfrm>
          <a:prstGeom prst="rect">
            <a:avLst/>
          </a:prstGeom>
        </p:spPr>
      </p:pic>
      <p:sp>
        <p:nvSpPr>
          <p:cNvPr id="13" name="Shape 512"/>
          <p:cNvSpPr/>
          <p:nvPr/>
        </p:nvSpPr>
        <p:spPr>
          <a:xfrm>
            <a:off x="1769875" y="373148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Audio Conferencing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018" y="1938848"/>
            <a:ext cx="5681904" cy="3034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Join by unlimited VoIP and toll-based options</a:t>
            </a:r>
          </a:p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Web interface to manage participants</a:t>
            </a:r>
          </a:p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Toll-free numbers in 60+ countries</a:t>
            </a:r>
          </a:p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Pay-as-you-go or monthly</a:t>
            </a:r>
          </a:p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Call out &amp; Call-me when meeting starts</a:t>
            </a:r>
          </a:p>
          <a:p>
            <a:pPr marL="285750" indent="-285750">
              <a:lnSpc>
                <a:spcPct val="150000"/>
              </a:lnSpc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Dedicated dial-in numbers </a:t>
            </a:r>
            <a:r>
              <a:rPr lang="mr-IN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–</a:t>
            </a: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no pins or meeting IDs</a:t>
            </a:r>
          </a:p>
        </p:txBody>
      </p:sp>
      <p:sp>
        <p:nvSpPr>
          <p:cNvPr id="6" name="Rectangle 5"/>
          <p:cNvSpPr/>
          <p:nvPr/>
        </p:nvSpPr>
        <p:spPr>
          <a:xfrm rot="10800000">
            <a:off x="6641878" y="0"/>
            <a:ext cx="225254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5" y="-3531"/>
            <a:ext cx="2273300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12"/>
          <p:cNvSpPr/>
          <p:nvPr/>
        </p:nvSpPr>
        <p:spPr>
          <a:xfrm>
            <a:off x="1769875" y="373148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Chat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4532" y="1602034"/>
            <a:ext cx="4957509" cy="12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Send text, image, and audio files across desktop, laptop, tablet, and mobile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See if someone is busy, on desktop or mobile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3927" y="1602033"/>
            <a:ext cx="4282596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Instantly start a meeting</a:t>
            </a:r>
          </a:p>
          <a:p>
            <a:pPr marL="285750" indent="-28575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Content library for easy sharing</a:t>
            </a:r>
          </a:p>
          <a:p>
            <a:pPr marL="285750" indent="-28575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Create groups for easy collaboration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8" y="-3531"/>
            <a:ext cx="2273300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ubtitle 2"/>
          <p:cNvSpPr txBox="1">
            <a:spLocks/>
          </p:cNvSpPr>
          <p:nvPr/>
        </p:nvSpPr>
        <p:spPr>
          <a:xfrm>
            <a:off x="1020778" y="3938629"/>
            <a:ext cx="2246048" cy="174615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Up to 100 panelists with video, voice, and screen sharing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Up to 10,000 attendees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Facebook Live and YouTube integrations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199197" y="3639503"/>
            <a:ext cx="1880131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Broaden Your Reach</a:t>
            </a:r>
            <a:endParaRPr lang="en-US" sz="1400" b="1" dirty="0">
              <a:solidFill>
                <a:schemeClr val="tx2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6113759" y="2639357"/>
            <a:ext cx="0" cy="20955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8749042" y="2639357"/>
            <a:ext cx="0" cy="20955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3476664" y="2639357"/>
            <a:ext cx="0" cy="20955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251940" y="2344819"/>
            <a:ext cx="1084731" cy="1084731"/>
          </a:xfrm>
          <a:prstGeom prst="ellipse">
            <a:avLst/>
          </a:prstGeom>
          <a:noFill/>
          <a:ln w="19050">
            <a:solidFill>
              <a:srgbClr val="89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Oval 26"/>
          <p:cNvSpPr/>
          <p:nvPr/>
        </p:nvSpPr>
        <p:spPr>
          <a:xfrm>
            <a:off x="6838593" y="2340003"/>
            <a:ext cx="1084731" cy="1084731"/>
          </a:xfrm>
          <a:prstGeom prst="ellipse">
            <a:avLst/>
          </a:prstGeom>
          <a:noFill/>
          <a:ln w="19050">
            <a:solidFill>
              <a:srgbClr val="C2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Oval 27"/>
          <p:cNvSpPr/>
          <p:nvPr/>
        </p:nvSpPr>
        <p:spPr>
          <a:xfrm>
            <a:off x="9525313" y="2344819"/>
            <a:ext cx="1084731" cy="108473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Oval 28"/>
          <p:cNvSpPr/>
          <p:nvPr/>
        </p:nvSpPr>
        <p:spPr>
          <a:xfrm>
            <a:off x="1594845" y="2344819"/>
            <a:ext cx="1084731" cy="1084731"/>
          </a:xfrm>
          <a:prstGeom prst="ellipse">
            <a:avLst/>
          </a:prstGeom>
          <a:noFill/>
          <a:ln w="19050">
            <a:solidFill>
              <a:srgbClr val="4E8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Shape 512"/>
          <p:cNvSpPr/>
          <p:nvPr/>
        </p:nvSpPr>
        <p:spPr>
          <a:xfrm>
            <a:off x="1769875" y="373148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Video Webinar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3531"/>
            <a:ext cx="2273300" cy="15070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53908" y="3639503"/>
            <a:ext cx="172515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Easy Management</a:t>
            </a:r>
            <a:endParaRPr lang="en-US" sz="1400" b="1" dirty="0">
              <a:solidFill>
                <a:schemeClr val="tx2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90332" y="3639502"/>
            <a:ext cx="1786964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Engagement Tools</a:t>
            </a:r>
            <a:endParaRPr lang="en-US" sz="1400" b="1" dirty="0">
              <a:solidFill>
                <a:schemeClr val="tx2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81953" y="3631425"/>
            <a:ext cx="1571456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Key Integrations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73094" y="3947279"/>
            <a:ext cx="2246048" cy="109982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Scheduling and registration options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Reporting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Host controls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6308377" y="3959926"/>
            <a:ext cx="2246048" cy="137938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Polling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Chat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Q/A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Promote attendee to panelist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8943659" y="3959926"/>
            <a:ext cx="2246048" cy="116394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Salesforce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Marketo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Eloqua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Zapier and more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540" y="2639357"/>
            <a:ext cx="490286" cy="486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947" y="2639357"/>
            <a:ext cx="486022" cy="486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958" y="2639357"/>
            <a:ext cx="462694" cy="486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887" y="2609861"/>
            <a:ext cx="554646" cy="5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0933" y="1753050"/>
            <a:ext cx="4343400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HD Video and Audio</a:t>
            </a:r>
          </a:p>
          <a:p>
            <a:pPr lvl="0"/>
            <a:r>
              <a:rPr lang="en-US" sz="1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High quality video, audio, and web conferencing in any sized room with off-the-shelf hardware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0931" y="2801110"/>
            <a:ext cx="4732421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Wireless Sharing</a:t>
            </a:r>
          </a:p>
          <a:p>
            <a:pPr lvl="0"/>
            <a:r>
              <a:rPr lang="en-US" sz="1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Present content wirelessly from your laptop or mobile device, Intelligent Proximity to start sharing with one click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0931" y="3847874"/>
            <a:ext cx="4343402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One Touch to Meet or Reserve Room</a:t>
            </a:r>
          </a:p>
          <a:p>
            <a:pPr lvl="0"/>
            <a:r>
              <a:rPr lang="en-US" sz="1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Start an instant meeting or integrate with your calendaring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0931" y="4895934"/>
            <a:ext cx="4343402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Enterprise Remote Management</a:t>
            </a:r>
          </a:p>
          <a:p>
            <a:pPr lvl="0"/>
            <a:r>
              <a:rPr lang="en-US" sz="1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Dashboard and alerts for scalable management</a:t>
            </a:r>
          </a:p>
          <a:p>
            <a:pPr lvl="0"/>
            <a:r>
              <a:rPr lang="en-US" sz="14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Group by location or room type for IT assignment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333" y="2712934"/>
            <a:ext cx="6207252" cy="4145065"/>
          </a:xfrm>
          <a:prstGeom prst="rect">
            <a:avLst/>
          </a:prstGeom>
        </p:spPr>
      </p:pic>
      <p:sp>
        <p:nvSpPr>
          <p:cNvPr id="14" name="Shape 512"/>
          <p:cNvSpPr/>
          <p:nvPr/>
        </p:nvSpPr>
        <p:spPr>
          <a:xfrm>
            <a:off x="1697061" y="284645"/>
            <a:ext cx="6096000" cy="852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Rooms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Software-Based Conference Room Solution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184" y="484064"/>
            <a:ext cx="2692401" cy="2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79" y="0"/>
            <a:ext cx="5550122" cy="68580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833781" y="2188869"/>
            <a:ext cx="2508731" cy="94080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12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Easy, intuitive controls. Start a meeting in seconds with calendar integration and one-touch to start.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3782" y="1915828"/>
            <a:ext cx="2624821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Executive Offices/Focus Rooms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93051" y="2188869"/>
            <a:ext cx="2617076" cy="121780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12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Fast deployment with off-the-shelf hardware. Up to three screens show content, active speaker, and participants.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561" y="1924018"/>
            <a:ext cx="2512611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Board and Conference Rooms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833781" y="4066222"/>
            <a:ext cx="2676897" cy="149480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12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Wireless screen sharing for presentations. Include remote employees in staff training and all hands. Cloud recordings for those who can’t attend.</a:t>
            </a: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793051" y="4066222"/>
            <a:ext cx="2617076" cy="149480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12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Small teams can convene for impromptu or scheduled meetings. Supports touch screens for powerful collaboration. Affordable to outfit all your rooms.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3782" y="3793181"/>
            <a:ext cx="1379608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Training Rooms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3561" y="3793181"/>
            <a:ext cx="1331005" cy="2923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Huddle Rooms</a:t>
            </a:r>
          </a:p>
        </p:txBody>
      </p:sp>
      <p:sp>
        <p:nvSpPr>
          <p:cNvPr id="13" name="Rectangle 12"/>
          <p:cNvSpPr/>
          <p:nvPr/>
        </p:nvSpPr>
        <p:spPr>
          <a:xfrm rot="10800000">
            <a:off x="6641879" y="3025"/>
            <a:ext cx="2890742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sp>
        <p:nvSpPr>
          <p:cNvPr id="19" name="Shape 512"/>
          <p:cNvSpPr/>
          <p:nvPr/>
        </p:nvSpPr>
        <p:spPr>
          <a:xfrm>
            <a:off x="1697061" y="284645"/>
            <a:ext cx="6096000" cy="852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Rooms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Are Perfect For</a:t>
            </a:r>
            <a:r>
              <a:rPr lang="mr-IN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…</a:t>
            </a:r>
            <a:endParaRPr lang="en-US" sz="2200" dirty="0">
              <a:solidFill>
                <a:srgbClr val="44546A"/>
              </a:solidFill>
              <a:latin typeface="Avenir Roman" charset="0"/>
              <a:ea typeface="Avenir Roman" charset="0"/>
              <a:cs typeface="Avenir Roman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43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02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2453833"/>
            <a:ext cx="12192000" cy="1950334"/>
          </a:xfrm>
          <a:prstGeom prst="rect">
            <a:avLst/>
          </a:prstGeom>
          <a:solidFill>
            <a:srgbClr val="E7E6E6">
              <a:alpha val="3490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52667" y="2884235"/>
            <a:ext cx="10486665" cy="990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5400" dirty="0">
                <a:solidFill>
                  <a:schemeClr val="l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State of the Industry</a:t>
            </a:r>
          </a:p>
        </p:txBody>
      </p:sp>
    </p:spTree>
    <p:extLst>
      <p:ext uri="{BB962C8B-B14F-4D97-AF65-F5344CB8AC3E}">
        <p14:creationId xmlns:p14="http://schemas.microsoft.com/office/powerpoint/2010/main" val="318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62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343" y="3953477"/>
            <a:ext cx="3477315" cy="230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907" y="3938527"/>
            <a:ext cx="3477270" cy="2319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24" y="3953477"/>
            <a:ext cx="3477270" cy="231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344" y="1499404"/>
            <a:ext cx="3477315" cy="2319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97" y="1499616"/>
            <a:ext cx="3477315" cy="2319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191" y="1497269"/>
            <a:ext cx="3477986" cy="2319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sp>
        <p:nvSpPr>
          <p:cNvPr id="9" name="Shape 512"/>
          <p:cNvSpPr/>
          <p:nvPr/>
        </p:nvSpPr>
        <p:spPr>
          <a:xfrm>
            <a:off x="1697061" y="284645"/>
            <a:ext cx="6096000" cy="852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Rooms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Customer Rooms</a:t>
            </a:r>
          </a:p>
        </p:txBody>
      </p:sp>
    </p:spTree>
    <p:extLst>
      <p:ext uri="{BB962C8B-B14F-4D97-AF65-F5344CB8AC3E}">
        <p14:creationId xmlns:p14="http://schemas.microsoft.com/office/powerpoint/2010/main" val="7290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56314"/>
            <a:ext cx="6043277" cy="3485701"/>
          </a:xfrm>
          <a:prstGeom prst="rect">
            <a:avLst/>
          </a:prstGeom>
        </p:spPr>
      </p:pic>
      <p:sp>
        <p:nvSpPr>
          <p:cNvPr id="664" name="Shape 664"/>
          <p:cNvSpPr txBox="1"/>
          <p:nvPr/>
        </p:nvSpPr>
        <p:spPr>
          <a:xfrm>
            <a:off x="6518645" y="2803265"/>
            <a:ext cx="5439387" cy="1805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Room-based, wall-mounted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Displays upcoming meetings and room availability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Allows employees to instantly book a room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For any meeting or collaboration space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sp>
        <p:nvSpPr>
          <p:cNvPr id="6" name="Shape 512"/>
          <p:cNvSpPr/>
          <p:nvPr/>
        </p:nvSpPr>
        <p:spPr>
          <a:xfrm>
            <a:off x="1697061" y="284645"/>
            <a:ext cx="6096000" cy="852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Rooms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Scheduling Display</a:t>
            </a:r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089" y="0"/>
            <a:ext cx="5550122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0800000">
            <a:off x="6641878" y="0"/>
            <a:ext cx="225254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3087" y="1348079"/>
            <a:ext cx="63053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Sample Use Cases: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Upcoming events bulletin board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Sales goals success tracking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Support call stats / wait times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Lobby signage &amp; wayfinding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Broadcast All Hands from Zoom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Branding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Display current events, photos, local news and weather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Inform staff and students about upcoming events, assemblies and awards ceremonies</a:t>
            </a:r>
          </a:p>
          <a:p>
            <a:pPr marL="342900" indent="-342900" fontAlgn="base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Deliver emergency alerts and public safety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sp>
        <p:nvSpPr>
          <p:cNvPr id="7" name="Shape 512"/>
          <p:cNvSpPr/>
          <p:nvPr/>
        </p:nvSpPr>
        <p:spPr>
          <a:xfrm>
            <a:off x="1697061" y="284645"/>
            <a:ext cx="6096000" cy="852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Rooms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44546A"/>
                </a:solidFill>
                <a:latin typeface="Avenir Roman" charset="0"/>
                <a:ea typeface="Avenir Roman" charset="0"/>
                <a:cs typeface="Avenir Roman" charset="0"/>
                <a:sym typeface="Helvetica Neue"/>
              </a:rPr>
              <a:t>Digital Signage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Shape 1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743" y="1228725"/>
            <a:ext cx="7632514" cy="407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Shape 1126"/>
          <p:cNvSpPr/>
          <p:nvPr/>
        </p:nvSpPr>
        <p:spPr>
          <a:xfrm>
            <a:off x="793050" y="5303459"/>
            <a:ext cx="9120473" cy="95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Supports up to 3 screens with split view, gallery, or active speaker options, or an interactive touchscreen display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Connect up to 3 cameras; supports PTZ with preset focus and controls </a:t>
            </a:r>
          </a:p>
        </p:txBody>
      </p:sp>
      <p:sp>
        <p:nvSpPr>
          <p:cNvPr id="6" name="Shape 512"/>
          <p:cNvSpPr/>
          <p:nvPr/>
        </p:nvSpPr>
        <p:spPr>
          <a:xfrm>
            <a:off x="793050" y="375170"/>
            <a:ext cx="9864439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Flexible Hardware Options for Any Room</a:t>
            </a:r>
          </a:p>
        </p:txBody>
      </p:sp>
    </p:spTree>
    <p:extLst>
      <p:ext uri="{BB962C8B-B14F-4D97-AF65-F5344CB8AC3E}">
        <p14:creationId xmlns:p14="http://schemas.microsoft.com/office/powerpoint/2010/main" val="134819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79" y="-3517"/>
            <a:ext cx="5550122" cy="6861517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17650" y="2220856"/>
            <a:ext cx="6082535" cy="256176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Leverage investments in Polycom, </a:t>
            </a:r>
            <a:r>
              <a:rPr lang="en-US" sz="18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Lifesize</a:t>
            </a: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, Cisco Tandberg, Huawei, </a:t>
            </a:r>
            <a:r>
              <a:rPr lang="en-US" sz="18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AVer</a:t>
            </a:r>
            <a:endParaRPr lang="en-US" sz="1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Meet with other conference rooms, desktops, or mobile devices in the Zoom cloud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Connect multiple endpoints 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Invite participants using Skype for Business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One-tap start and join for Polycom and Cisco</a:t>
            </a:r>
          </a:p>
        </p:txBody>
      </p:sp>
      <p:sp>
        <p:nvSpPr>
          <p:cNvPr id="8" name="Rectangle 7"/>
          <p:cNvSpPr/>
          <p:nvPr/>
        </p:nvSpPr>
        <p:spPr>
          <a:xfrm rot="10800000">
            <a:off x="6641879" y="0"/>
            <a:ext cx="2890742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1" y="-235618"/>
            <a:ext cx="1663903" cy="1735234"/>
          </a:xfrm>
          <a:prstGeom prst="rect">
            <a:avLst/>
          </a:prstGeom>
        </p:spPr>
      </p:pic>
      <p:sp>
        <p:nvSpPr>
          <p:cNvPr id="9" name="Shape 512"/>
          <p:cNvSpPr/>
          <p:nvPr/>
        </p:nvSpPr>
        <p:spPr>
          <a:xfrm>
            <a:off x="1697061" y="489883"/>
            <a:ext cx="6096000" cy="5126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H.323/SIP Connector</a:t>
            </a:r>
            <a:endParaRPr lang="en-US" sz="3200" b="1" dirty="0">
              <a:solidFill>
                <a:srgbClr val="44546A"/>
              </a:solidFill>
              <a:latin typeface="Avenir Heavy" charset="0"/>
              <a:ea typeface="Avenir Heavy" charset="0"/>
              <a:cs typeface="Avenir Heavy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06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12"/>
          <p:cNvSpPr/>
          <p:nvPr/>
        </p:nvSpPr>
        <p:spPr>
          <a:xfrm>
            <a:off x="1769875" y="373148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for Developers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58047" y="2841638"/>
            <a:ext cx="5618062" cy="197365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Mobile apps: Add video, audio &amp; screen sharing to mobile apps via Zoom iOS &amp; Android SDKs</a:t>
            </a:r>
          </a:p>
          <a:p>
            <a:pPr marL="342900" lvl="2" indent="-34290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Desktop apps: Add video, audio &amp; screen sharing to desktop apps via Zoom Windows &amp; Mac SDKs</a:t>
            </a:r>
          </a:p>
          <a:p>
            <a:pPr marL="342900" lvl="2" indent="-34290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Web apps: Schedule &amp; organize Zoom meetings inside of web app, launch Zoom app inside of web app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047" y="2042710"/>
            <a:ext cx="6220735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Apps</a:t>
            </a:r>
          </a:p>
          <a:p>
            <a:r>
              <a:rPr lang="en-US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rPr>
              <a:t>Enhance Mobile, Desktop, and Web Apps with Zoom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-3531"/>
            <a:ext cx="2273300" cy="1507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79" y="0"/>
            <a:ext cx="555012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>
            <a:off x="6641879" y="0"/>
            <a:ext cx="2890742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/>
        </p:nvSpPr>
        <p:spPr>
          <a:xfrm>
            <a:off x="793050" y="1202802"/>
            <a:ext cx="6500700" cy="4888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Secure socket layer (SSL) encryption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AES 256 bit encryption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Role-based user security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Watermark screenshots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Firewall compatible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Password-protected meeting option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Supports single sign-on (SSO) with SAML or </a:t>
            </a:r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Oauth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SSAE 16 SOC2 compliant data centers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Enables HIPAA compliance (signed BAA)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Fedramp</a:t>
            </a: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 progress (moderate level)</a:t>
            </a:r>
          </a:p>
        </p:txBody>
      </p:sp>
      <p:sp>
        <p:nvSpPr>
          <p:cNvPr id="7" name="Shape 512"/>
          <p:cNvSpPr/>
          <p:nvPr/>
        </p:nvSpPr>
        <p:spPr>
          <a:xfrm>
            <a:off x="793050" y="375170"/>
            <a:ext cx="9864439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Security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782" y="2868276"/>
            <a:ext cx="2921921" cy="1036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178" y="1123074"/>
            <a:ext cx="1315025" cy="1203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67" y="4446822"/>
            <a:ext cx="3147646" cy="1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7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12"/>
          <p:cNvSpPr/>
          <p:nvPr/>
        </p:nvSpPr>
        <p:spPr>
          <a:xfrm>
            <a:off x="379044" y="358471"/>
            <a:ext cx="7611826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Enterprise Management for Scale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407" y="2932387"/>
            <a:ext cx="1581692" cy="35543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99959" y="1916834"/>
            <a:ext cx="4357019" cy="107930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Real-time dashboard and historical reports</a:t>
            </a:r>
          </a:p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Zoom usage, users, and devices</a:t>
            </a:r>
          </a:p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Webinar registration, attendance, and Q/A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959" y="1613512"/>
            <a:ext cx="2774029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Reporting and Analytics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63533" y="1916834"/>
            <a:ext cx="4357019" cy="107930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Dashboard of all Zoom Rooms by location</a:t>
            </a:r>
          </a:p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Alerts for hardware issues and more</a:t>
            </a:r>
          </a:p>
          <a:p>
            <a:pPr marL="342900" lvl="0" indent="-342900" algn="l">
              <a:lnSpc>
                <a:spcPct val="140000"/>
              </a:lnSpc>
              <a:spcBef>
                <a:spcPts val="0"/>
              </a:spcBef>
              <a:buClr>
                <a:srgbClr val="44546A"/>
              </a:buClr>
              <a:buSzPct val="100000"/>
              <a:buFont typeface="Arial"/>
              <a:buChar char="•"/>
            </a:pPr>
            <a:r>
              <a:rPr lang="en-US" sz="1500" dirty="0">
                <a:solidFill>
                  <a:srgbClr val="44546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Tiered Settings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3533" y="1613512"/>
            <a:ext cx="3254674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Administrative Management</a:t>
            </a:r>
          </a:p>
        </p:txBody>
      </p:sp>
      <p:pic>
        <p:nvPicPr>
          <p:cNvPr id="9" name="Shape 7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59" y="3299460"/>
            <a:ext cx="5271590" cy="254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26" descr="Screen Shot 2016-02-04 at 10.45.37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656" y="3287823"/>
            <a:ext cx="5437492" cy="2549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7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79" y="0"/>
            <a:ext cx="5550122" cy="6858000"/>
          </a:xfrm>
          <a:prstGeom prst="rect">
            <a:avLst/>
          </a:prstGeom>
        </p:spPr>
      </p:pic>
      <p:sp>
        <p:nvSpPr>
          <p:cNvPr id="22" name="Shape 512"/>
          <p:cNvSpPr/>
          <p:nvPr/>
        </p:nvSpPr>
        <p:spPr>
          <a:xfrm>
            <a:off x="793051" y="375170"/>
            <a:ext cx="6096000" cy="1316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Architected for</a:t>
            </a:r>
          </a:p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Reliability &amp; Scale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017" y="2132747"/>
            <a:ext cx="4958465" cy="230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114000"/>
              </a:lnSpc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Proprietary compression technology operates with up to 45% packet loss</a:t>
            </a:r>
          </a:p>
          <a:p>
            <a:pPr marL="228600" lvl="0" indent="-228600">
              <a:lnSpc>
                <a:spcPct val="135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Meeting services availability of 99.99% uptime</a:t>
            </a:r>
          </a:p>
          <a:p>
            <a:pPr marL="228600" lvl="0" indent="-228600">
              <a:lnSpc>
                <a:spcPct val="114000"/>
              </a:lnSpc>
              <a:spcBef>
                <a:spcPts val="100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Active/Active architecture for the meeting service with full redundancy - virtually no risk of interrupted service</a:t>
            </a:r>
          </a:p>
        </p:txBody>
      </p:sp>
      <p:sp>
        <p:nvSpPr>
          <p:cNvPr id="18" name="Rectangle 17"/>
          <p:cNvSpPr/>
          <p:nvPr/>
        </p:nvSpPr>
        <p:spPr>
          <a:xfrm rot="10800000">
            <a:off x="6641878" y="0"/>
            <a:ext cx="225254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Shape 512"/>
          <p:cNvSpPr/>
          <p:nvPr/>
        </p:nvSpPr>
        <p:spPr>
          <a:xfrm>
            <a:off x="793050" y="375170"/>
            <a:ext cx="7684017" cy="658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Data Centers for Global Reliability</a:t>
            </a:r>
          </a:p>
        </p:txBody>
      </p:sp>
    </p:spTree>
    <p:extLst>
      <p:ext uri="{BB962C8B-B14F-4D97-AF65-F5344CB8AC3E}">
        <p14:creationId xmlns:p14="http://schemas.microsoft.com/office/powerpoint/2010/main" val="13731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直接连接符 84"/>
          <p:cNvCxnSpPr/>
          <p:nvPr/>
        </p:nvCxnSpPr>
        <p:spPr>
          <a:xfrm>
            <a:off x="1975871" y="3823663"/>
            <a:ext cx="1567042" cy="1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Oval 81"/>
          <p:cNvSpPr/>
          <p:nvPr/>
        </p:nvSpPr>
        <p:spPr>
          <a:xfrm rot="21316916">
            <a:off x="1322754" y="3496082"/>
            <a:ext cx="640252" cy="640416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 rot="21316916" flipV="1">
            <a:off x="1412123" y="3585475"/>
            <a:ext cx="461514" cy="4616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7" name="弧形 85"/>
          <p:cNvSpPr/>
          <p:nvPr/>
        </p:nvSpPr>
        <p:spPr>
          <a:xfrm rot="16200000">
            <a:off x="1406426" y="3543949"/>
            <a:ext cx="561575" cy="561576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sp>
        <p:nvSpPr>
          <p:cNvPr id="87" name="Subtitle 2"/>
          <p:cNvSpPr txBox="1">
            <a:spLocks/>
          </p:cNvSpPr>
          <p:nvPr/>
        </p:nvSpPr>
        <p:spPr>
          <a:xfrm>
            <a:off x="1022392" y="4193623"/>
            <a:ext cx="1251252" cy="479140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Telephone</a:t>
            </a:r>
            <a:b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Conferencing</a:t>
            </a:r>
          </a:p>
        </p:txBody>
      </p:sp>
      <p:cxnSp>
        <p:nvCxnSpPr>
          <p:cNvPr id="45" name="直接连接符 84"/>
          <p:cNvCxnSpPr/>
          <p:nvPr/>
        </p:nvCxnSpPr>
        <p:spPr>
          <a:xfrm>
            <a:off x="4389246" y="3808573"/>
            <a:ext cx="1567042" cy="1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Oval 45"/>
          <p:cNvSpPr/>
          <p:nvPr/>
        </p:nvSpPr>
        <p:spPr>
          <a:xfrm rot="21316916">
            <a:off x="3736129" y="3480992"/>
            <a:ext cx="640252" cy="640416"/>
          </a:xfrm>
          <a:prstGeom prst="ellipse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solidFill>
                <a:schemeClr val="accent3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21316916" flipV="1">
            <a:off x="3825498" y="3570385"/>
            <a:ext cx="461514" cy="4616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8" name="弧形 85"/>
          <p:cNvSpPr/>
          <p:nvPr/>
        </p:nvSpPr>
        <p:spPr>
          <a:xfrm rot="16200000">
            <a:off x="3819801" y="3528859"/>
            <a:ext cx="561575" cy="561576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3287176" y="4176492"/>
            <a:ext cx="1548434" cy="516073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Hardware Video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Conferencing</a:t>
            </a:r>
          </a:p>
        </p:txBody>
      </p:sp>
      <p:cxnSp>
        <p:nvCxnSpPr>
          <p:cNvPr id="52" name="直接连接符 84"/>
          <p:cNvCxnSpPr/>
          <p:nvPr/>
        </p:nvCxnSpPr>
        <p:spPr>
          <a:xfrm>
            <a:off x="6806527" y="3785245"/>
            <a:ext cx="1567042" cy="1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" name="Group 2"/>
          <p:cNvGrpSpPr/>
          <p:nvPr/>
        </p:nvGrpSpPr>
        <p:grpSpPr>
          <a:xfrm>
            <a:off x="6153410" y="3457664"/>
            <a:ext cx="640252" cy="640416"/>
            <a:chOff x="6153410" y="3457664"/>
            <a:chExt cx="640252" cy="640416"/>
          </a:xfrm>
        </p:grpSpPr>
        <p:sp>
          <p:nvSpPr>
            <p:cNvPr id="53" name="Oval 52"/>
            <p:cNvSpPr/>
            <p:nvPr/>
          </p:nvSpPr>
          <p:spPr>
            <a:xfrm rot="21316916">
              <a:off x="6153410" y="3457664"/>
              <a:ext cx="640252" cy="64041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  <p:sp>
          <p:nvSpPr>
            <p:cNvPr id="54" name="Oval 53"/>
            <p:cNvSpPr/>
            <p:nvPr/>
          </p:nvSpPr>
          <p:spPr>
            <a:xfrm rot="21316916" flipV="1">
              <a:off x="6242779" y="3547057"/>
              <a:ext cx="461514" cy="4616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</p:grpSp>
      <p:sp>
        <p:nvSpPr>
          <p:cNvPr id="55" name="弧形 85"/>
          <p:cNvSpPr/>
          <p:nvPr/>
        </p:nvSpPr>
        <p:spPr>
          <a:xfrm rot="16200000">
            <a:off x="6237082" y="3505531"/>
            <a:ext cx="561575" cy="561576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5704457" y="4178185"/>
            <a:ext cx="1548434" cy="516073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Web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Meetings</a:t>
            </a:r>
          </a:p>
        </p:txBody>
      </p:sp>
      <p:sp>
        <p:nvSpPr>
          <p:cNvPr id="63" name="Oval 62"/>
          <p:cNvSpPr/>
          <p:nvPr/>
        </p:nvSpPr>
        <p:spPr>
          <a:xfrm rot="21316916">
            <a:off x="8683197" y="2424389"/>
            <a:ext cx="2340038" cy="234063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65" name="Oval 64"/>
          <p:cNvSpPr/>
          <p:nvPr/>
        </p:nvSpPr>
        <p:spPr>
          <a:xfrm rot="21316916" flipV="1">
            <a:off x="8811388" y="2552621"/>
            <a:ext cx="2083657" cy="20841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76" name="Subtitle 2"/>
          <p:cNvSpPr txBox="1">
            <a:spLocks/>
          </p:cNvSpPr>
          <p:nvPr/>
        </p:nvSpPr>
        <p:spPr>
          <a:xfrm>
            <a:off x="8910684" y="3406455"/>
            <a:ext cx="1903350" cy="583784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Modern Video</a:t>
            </a:r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Communications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8515966" y="5055624"/>
            <a:ext cx="2692786" cy="737672"/>
          </a:xfrm>
          <a:prstGeom prst="rect">
            <a:avLst/>
          </a:prstGeom>
        </p:spPr>
        <p:txBody>
          <a:bodyPr vert="horz" wrap="square" lIns="108745" tIns="54373" rIns="108745" bIns="54373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Cloud Video Conferencing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Interoperable Systems &amp; Meetings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Helvetica Neue Light" charset="0"/>
                <a:ea typeface="Helvetica Neue Light" charset="0"/>
                <a:cs typeface="Helvetica Neue Light" charset="0"/>
              </a:rPr>
              <a:t>Persistent Chat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38200" y="738086"/>
            <a:ext cx="10515600" cy="8331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800" spc="100" dirty="0"/>
              <a:t>Evolution of </a:t>
            </a:r>
            <a:r>
              <a:rPr lang="en-US" sz="3800" spc="100"/>
              <a:t>Communications Technology</a:t>
            </a:r>
            <a:endParaRPr lang="en-US" sz="3800" spc="100" dirty="0"/>
          </a:p>
        </p:txBody>
      </p:sp>
    </p:spTree>
    <p:extLst>
      <p:ext uri="{BB962C8B-B14F-4D97-AF65-F5344CB8AC3E}">
        <p14:creationId xmlns:p14="http://schemas.microsoft.com/office/powerpoint/2010/main" val="5552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838200" y="718714"/>
            <a:ext cx="10515600" cy="618385"/>
          </a:xfrm>
        </p:spPr>
        <p:txBody>
          <a:bodyPr>
            <a:normAutofit/>
          </a:bodyPr>
          <a:lstStyle/>
          <a:p>
            <a:r>
              <a:rPr lang="en-US" sz="3600" dirty="0"/>
              <a:t>Ensuring Adoption </a:t>
            </a:r>
            <a:r>
              <a:rPr lang="en-US" sz="3600"/>
              <a:t>&amp; Success 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017030" y="2471160"/>
            <a:ext cx="1689594" cy="643294"/>
            <a:chOff x="1062750" y="2520960"/>
            <a:chExt cx="1689594" cy="643294"/>
          </a:xfrm>
        </p:grpSpPr>
        <p:cxnSp>
          <p:nvCxnSpPr>
            <p:cNvPr id="21" name="直接连接符 84"/>
            <p:cNvCxnSpPr/>
            <p:nvPr/>
          </p:nvCxnSpPr>
          <p:spPr>
            <a:xfrm flipV="1">
              <a:off x="1741235" y="2822896"/>
              <a:ext cx="1011109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Oval 5"/>
            <p:cNvSpPr/>
            <p:nvPr/>
          </p:nvSpPr>
          <p:spPr>
            <a:xfrm rot="21316916">
              <a:off x="1062750" y="2520960"/>
              <a:ext cx="643128" cy="643294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7" name="Oval 6"/>
            <p:cNvSpPr/>
            <p:nvPr/>
          </p:nvSpPr>
          <p:spPr>
            <a:xfrm rot="21316916">
              <a:off x="1114717" y="2572940"/>
              <a:ext cx="539194" cy="5393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22" name="弧形 85"/>
            <p:cNvSpPr/>
            <p:nvPr/>
          </p:nvSpPr>
          <p:spPr>
            <a:xfrm rot="16200000">
              <a:off x="1114952" y="2546843"/>
              <a:ext cx="599902" cy="599905"/>
            </a:xfrm>
            <a:prstGeom prst="arc">
              <a:avLst>
                <a:gd name="adj1" fmla="val 2657162"/>
                <a:gd name="adj2" fmla="val 817606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</a:endParaRPr>
            </a:p>
          </p:txBody>
        </p:sp>
      </p:grpSp>
      <p:cxnSp>
        <p:nvCxnSpPr>
          <p:cNvPr id="46" name="直接连接符 84"/>
          <p:cNvCxnSpPr/>
          <p:nvPr/>
        </p:nvCxnSpPr>
        <p:spPr>
          <a:xfrm flipV="1">
            <a:off x="11064279" y="2772785"/>
            <a:ext cx="596345" cy="1"/>
          </a:xfrm>
          <a:prstGeom prst="line">
            <a:avLst/>
          </a:pr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Subtitle 2"/>
          <p:cNvSpPr txBox="1">
            <a:spLocks/>
          </p:cNvSpPr>
          <p:nvPr/>
        </p:nvSpPr>
        <p:spPr>
          <a:xfrm>
            <a:off x="8032051" y="3870969"/>
            <a:ext cx="1718211" cy="1679468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Adoption/ROI analysis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Send/Track NPS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Dashboard with daily &amp; historical data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Quarterly review with CSM</a:t>
            </a: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9800221" y="3870969"/>
            <a:ext cx="1903384" cy="81769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Global 24/7/365 support</a:t>
            </a:r>
            <a:b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Chat/Email/Phone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support.zoom.us</a:t>
            </a:r>
            <a:endParaRPr lang="en-US" sz="12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6158069" y="3870969"/>
            <a:ext cx="1718211" cy="152558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Establish monthly / </a:t>
            </a:r>
            <a:b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bi-monthly reviews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Identify initial adoption challenges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Daily live training open to all</a:t>
            </a: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2317526" y="3870968"/>
            <a:ext cx="1896867" cy="100236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Zoom Rooms consulting &amp; deployment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Webinar and </a:t>
            </a:r>
            <a:b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event support</a:t>
            </a:r>
          </a:p>
        </p:txBody>
      </p:sp>
      <p:sp>
        <p:nvSpPr>
          <p:cNvPr id="59" name="Subtitle 2"/>
          <p:cNvSpPr txBox="1">
            <a:spLocks/>
          </p:cNvSpPr>
          <p:nvPr/>
        </p:nvSpPr>
        <p:spPr>
          <a:xfrm>
            <a:off x="507015" y="3870968"/>
            <a:ext cx="1718211" cy="1156248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Kick-off call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Account set-up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Planning multi-phased approach</a:t>
            </a:r>
          </a:p>
        </p:txBody>
      </p:sp>
      <p:sp>
        <p:nvSpPr>
          <p:cNvPr id="61" name="Title 48"/>
          <p:cNvSpPr txBox="1">
            <a:spLocks/>
          </p:cNvSpPr>
          <p:nvPr/>
        </p:nvSpPr>
        <p:spPr>
          <a:xfrm>
            <a:off x="838200" y="1325711"/>
            <a:ext cx="10515600" cy="42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buClr>
                <a:srgbClr val="548135"/>
              </a:buClr>
              <a:buSzPct val="25000"/>
            </a:pPr>
            <a:r>
              <a:rPr lang="en-US" sz="1800" b="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Dedicated enterprise team: Account Executive, Sales Engineer, Customer Success Manager, Support Manager</a:t>
            </a: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4269533" y="3870964"/>
            <a:ext cx="1718211" cy="171024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Phased admin / user training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Weekly milestone reviews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ct val="25000"/>
            </a:pPr>
            <a:r>
              <a:rPr lang="en-US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Fast deployment: Group management, SSO, active directory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49700" y="3378526"/>
            <a:ext cx="1650603" cy="4924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Pro-Active Engagement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932846" y="3378526"/>
            <a:ext cx="1650603" cy="4924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Ongoing</a:t>
            </a:r>
          </a:p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Support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66553" y="3478553"/>
            <a:ext cx="1650603" cy="2923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Adoption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00259" y="3378525"/>
            <a:ext cx="1650603" cy="4924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Professional</a:t>
            </a:r>
          </a:p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Services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7112" y="3478552"/>
            <a:ext cx="1650603" cy="2923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Planning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283406" y="3478548"/>
            <a:ext cx="1650603" cy="2923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Onboarding</a:t>
            </a:r>
          </a:p>
        </p:txBody>
      </p:sp>
      <p:cxnSp>
        <p:nvCxnSpPr>
          <p:cNvPr id="72" name="直接连接符 84"/>
          <p:cNvCxnSpPr/>
          <p:nvPr/>
        </p:nvCxnSpPr>
        <p:spPr>
          <a:xfrm flipV="1">
            <a:off x="3578179" y="2773096"/>
            <a:ext cx="1011109" cy="5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Oval 72"/>
          <p:cNvSpPr/>
          <p:nvPr/>
        </p:nvSpPr>
        <p:spPr>
          <a:xfrm rot="21316916">
            <a:off x="2899694" y="2471160"/>
            <a:ext cx="643128" cy="643294"/>
          </a:xfrm>
          <a:prstGeom prst="ellipse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74" name="Oval 73"/>
          <p:cNvSpPr/>
          <p:nvPr/>
        </p:nvSpPr>
        <p:spPr>
          <a:xfrm rot="21316916">
            <a:off x="2951661" y="2523140"/>
            <a:ext cx="539194" cy="5393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75" name="弧形 85"/>
          <p:cNvSpPr/>
          <p:nvPr/>
        </p:nvSpPr>
        <p:spPr>
          <a:xfrm rot="16200000">
            <a:off x="2951896" y="2497043"/>
            <a:ext cx="599902" cy="599905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lt1"/>
              </a:solidFill>
            </a:endParaRPr>
          </a:p>
        </p:txBody>
      </p:sp>
      <p:cxnSp>
        <p:nvCxnSpPr>
          <p:cNvPr id="77" name="直接连接符 84"/>
          <p:cNvCxnSpPr/>
          <p:nvPr/>
        </p:nvCxnSpPr>
        <p:spPr>
          <a:xfrm flipV="1">
            <a:off x="5460843" y="2773096"/>
            <a:ext cx="1011109" cy="5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" name="Oval 77"/>
          <p:cNvSpPr/>
          <p:nvPr/>
        </p:nvSpPr>
        <p:spPr>
          <a:xfrm rot="21316916">
            <a:off x="4782358" y="2471160"/>
            <a:ext cx="643128" cy="643294"/>
          </a:xfrm>
          <a:prstGeom prst="ellipse">
            <a:avLst/>
          </a:prstGeom>
          <a:solidFill>
            <a:srgbClr val="9ABF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79" name="Oval 78"/>
          <p:cNvSpPr/>
          <p:nvPr/>
        </p:nvSpPr>
        <p:spPr>
          <a:xfrm rot="21316916">
            <a:off x="4834325" y="2523140"/>
            <a:ext cx="539194" cy="539333"/>
          </a:xfrm>
          <a:prstGeom prst="ellipse">
            <a:avLst/>
          </a:prstGeom>
          <a:solidFill>
            <a:srgbClr val="9AB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80" name="弧形 85"/>
          <p:cNvSpPr/>
          <p:nvPr/>
        </p:nvSpPr>
        <p:spPr>
          <a:xfrm rot="16200000">
            <a:off x="4834560" y="2497043"/>
            <a:ext cx="599902" cy="599905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lt1"/>
              </a:solidFill>
            </a:endParaRPr>
          </a:p>
        </p:txBody>
      </p:sp>
      <p:cxnSp>
        <p:nvCxnSpPr>
          <p:cNvPr id="82" name="直接连接符 84"/>
          <p:cNvCxnSpPr/>
          <p:nvPr/>
        </p:nvCxnSpPr>
        <p:spPr>
          <a:xfrm flipV="1">
            <a:off x="7343507" y="2773096"/>
            <a:ext cx="1011109" cy="5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Oval 82"/>
          <p:cNvSpPr/>
          <p:nvPr/>
        </p:nvSpPr>
        <p:spPr>
          <a:xfrm rot="21316916">
            <a:off x="6665022" y="2471160"/>
            <a:ext cx="643128" cy="64329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84" name="Oval 83"/>
          <p:cNvSpPr/>
          <p:nvPr/>
        </p:nvSpPr>
        <p:spPr>
          <a:xfrm rot="21316916">
            <a:off x="6716989" y="2523140"/>
            <a:ext cx="539194" cy="539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85" name="弧形 85"/>
          <p:cNvSpPr/>
          <p:nvPr/>
        </p:nvSpPr>
        <p:spPr>
          <a:xfrm rot="16200000">
            <a:off x="6717224" y="2497043"/>
            <a:ext cx="599902" cy="599905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lt1"/>
              </a:solidFill>
            </a:endParaRPr>
          </a:p>
        </p:txBody>
      </p:sp>
      <p:cxnSp>
        <p:nvCxnSpPr>
          <p:cNvPr id="87" name="直接连接符 84"/>
          <p:cNvCxnSpPr/>
          <p:nvPr/>
        </p:nvCxnSpPr>
        <p:spPr>
          <a:xfrm flipV="1">
            <a:off x="9226171" y="2773096"/>
            <a:ext cx="1011109" cy="5"/>
          </a:xfrm>
          <a:prstGeom prst="line">
            <a:avLst/>
          </a:prstGeom>
          <a:noFill/>
          <a:ln w="38100"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Oval 87"/>
          <p:cNvSpPr/>
          <p:nvPr/>
        </p:nvSpPr>
        <p:spPr>
          <a:xfrm rot="21316916">
            <a:off x="8547686" y="2471160"/>
            <a:ext cx="643128" cy="64329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89" name="Oval 88"/>
          <p:cNvSpPr/>
          <p:nvPr/>
        </p:nvSpPr>
        <p:spPr>
          <a:xfrm rot="21316916">
            <a:off x="8599653" y="2523140"/>
            <a:ext cx="539194" cy="539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90" name="弧形 85"/>
          <p:cNvSpPr/>
          <p:nvPr/>
        </p:nvSpPr>
        <p:spPr>
          <a:xfrm rot="16200000">
            <a:off x="8599888" y="2497043"/>
            <a:ext cx="599902" cy="599905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lt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21316916">
            <a:off x="10430349" y="2471160"/>
            <a:ext cx="643128" cy="64329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94" name="Oval 93"/>
          <p:cNvSpPr/>
          <p:nvPr/>
        </p:nvSpPr>
        <p:spPr>
          <a:xfrm rot="21316916">
            <a:off x="10482316" y="2523140"/>
            <a:ext cx="539194" cy="5393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95" name="弧形 85"/>
          <p:cNvSpPr/>
          <p:nvPr/>
        </p:nvSpPr>
        <p:spPr>
          <a:xfrm rot="16200000">
            <a:off x="10482551" y="2497043"/>
            <a:ext cx="599902" cy="599905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805"/>
          <p:cNvPicPr preferRelativeResize="0"/>
          <p:nvPr/>
        </p:nvPicPr>
        <p:blipFill rotWithShape="1">
          <a:blip r:embed="rId3" cstate="hq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8" y="0"/>
            <a:ext cx="121808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11168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2453833"/>
            <a:ext cx="12192000" cy="1950334"/>
          </a:xfrm>
          <a:prstGeom prst="rect">
            <a:avLst/>
          </a:prstGeom>
          <a:solidFill>
            <a:srgbClr val="E7E6E6">
              <a:alpha val="3490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52667" y="2884235"/>
            <a:ext cx="10486665" cy="990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5400" dirty="0">
                <a:solidFill>
                  <a:schemeClr val="l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Zoom Customers</a:t>
            </a:r>
          </a:p>
        </p:txBody>
      </p:sp>
    </p:spTree>
    <p:extLst>
      <p:ext uri="{BB962C8B-B14F-4D97-AF65-F5344CB8AC3E}">
        <p14:creationId xmlns:p14="http://schemas.microsoft.com/office/powerpoint/2010/main" val="1782238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838"/>
          <p:cNvSpPr/>
          <p:nvPr/>
        </p:nvSpPr>
        <p:spPr>
          <a:xfrm>
            <a:off x="6640252" y="2297916"/>
            <a:ext cx="4723687" cy="2863166"/>
          </a:xfrm>
          <a:prstGeom prst="roundRect">
            <a:avLst>
              <a:gd name="adj" fmla="val 2545"/>
            </a:avLst>
          </a:prstGeom>
          <a:solidFill>
            <a:srgbClr val="F5F4F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566D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512"/>
          <p:cNvSpPr/>
          <p:nvPr/>
        </p:nvSpPr>
        <p:spPr>
          <a:xfrm>
            <a:off x="793051" y="375170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Customer Stories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8509" y="2297916"/>
            <a:ext cx="4661818" cy="2693996"/>
            <a:chOff x="788509" y="1895838"/>
            <a:chExt cx="4661818" cy="2693996"/>
          </a:xfrm>
        </p:grpSpPr>
        <p:sp>
          <p:nvSpPr>
            <p:cNvPr id="21" name="TextBox 20"/>
            <p:cNvSpPr txBox="1"/>
            <p:nvPr/>
          </p:nvSpPr>
          <p:spPr>
            <a:xfrm>
              <a:off x="793051" y="1895838"/>
              <a:ext cx="3510008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400" b="1" dirty="0">
                  <a:solidFill>
                    <a:schemeClr val="tx2"/>
                  </a:solidFill>
                  <a:latin typeface="Avenir Heavy" charset="0"/>
                  <a:ea typeface="Avenir Heavy" charset="0"/>
                  <a:cs typeface="Avenir Heavy" charset="0"/>
                </a:rPr>
                <a:t>Pain Point</a:t>
              </a:r>
            </a:p>
            <a:p>
              <a:pPr lvl="0">
                <a:buClr>
                  <a:schemeClr val="dk2"/>
                </a:buClr>
                <a:buSzPct val="100000"/>
              </a:pPr>
              <a:r>
                <a:rPr lang="en-US" sz="1400" dirty="0">
                  <a:solidFill>
                    <a:schemeClr val="dk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"/>
                </a:rPr>
                <a:t>Seeking to replace WebEx, which they found to be unreliable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509" y="2854268"/>
              <a:ext cx="4343400" cy="5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400" b="1" dirty="0">
                  <a:solidFill>
                    <a:schemeClr val="tx2"/>
                  </a:solidFill>
                  <a:latin typeface="Avenir Heavy" charset="0"/>
                  <a:ea typeface="Avenir Heavy" charset="0"/>
                  <a:cs typeface="Avenir Heavy" charset="0"/>
                </a:rPr>
                <a:t>Needs</a:t>
              </a:r>
            </a:p>
            <a:p>
              <a:pPr lvl="0">
                <a:buClr>
                  <a:schemeClr val="dk2"/>
                </a:buClr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"/>
                </a:rPr>
                <a:t>Reliability and video quality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8509" y="3597255"/>
              <a:ext cx="4661818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400" b="1" dirty="0">
                  <a:solidFill>
                    <a:schemeClr val="tx2"/>
                  </a:solidFill>
                  <a:latin typeface="Avenir Heavy" charset="0"/>
                  <a:ea typeface="Avenir Heavy" charset="0"/>
                  <a:cs typeface="Avenir Heavy" charset="0"/>
                </a:rPr>
                <a:t>Deployment</a:t>
              </a:r>
            </a:p>
            <a:p>
              <a:pPr lvl="0">
                <a:buClr>
                  <a:srgbClr val="566D90"/>
                </a:buClr>
                <a:buSzPct val="100000"/>
              </a:pPr>
              <a:r>
                <a:rPr lang="en-US" sz="1400" dirty="0">
                  <a:solidFill>
                    <a:schemeClr val="tx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15,000 employee accounts (1000 Capacity), 75 Zoom Rooms, 5 H.323/SIP Connectors, 1 Webinar 5000, Audio Conferencing, 150 GB Cloud Storage within 3 months</a:t>
              </a:r>
            </a:p>
          </p:txBody>
        </p:sp>
      </p:grpSp>
      <p:pic>
        <p:nvPicPr>
          <p:cNvPr id="17" name="Shape 81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4877" y="458125"/>
            <a:ext cx="2959062" cy="1179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6889051" y="2833749"/>
            <a:ext cx="4312627" cy="1864320"/>
            <a:chOff x="6514721" y="2918625"/>
            <a:chExt cx="4312627" cy="1864320"/>
          </a:xfrm>
        </p:grpSpPr>
        <p:sp>
          <p:nvSpPr>
            <p:cNvPr id="70" name="TextBox 69"/>
            <p:cNvSpPr txBox="1"/>
            <p:nvPr/>
          </p:nvSpPr>
          <p:spPr>
            <a:xfrm>
              <a:off x="6776861" y="4391282"/>
              <a:ext cx="2113806" cy="323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spc="300">
                  <a:solidFill>
                    <a:schemeClr val="tx2"/>
                  </a:solidFill>
                  <a:latin typeface="Avenir Heavy" charset="0"/>
                  <a:ea typeface="Avenir Heavy" charset="0"/>
                  <a:cs typeface="Avenir Heavy" charset="0"/>
                </a:rPr>
                <a:t>TRENT TANAKA</a:t>
              </a:r>
              <a:endParaRPr lang="en-US" sz="15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514721" y="2918625"/>
              <a:ext cx="43126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36A1FF"/>
                </a:buClr>
                <a:buSzPct val="25000"/>
              </a:pPr>
              <a:r>
                <a:rPr lang="en-US" sz="1600" i="1" dirty="0">
                  <a:solidFill>
                    <a:schemeClr val="tx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“Zoom worked beautifully for our weekly IT meetings. It was awesome seeing faces rather than just hearing voices.”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11687" y="4259725"/>
              <a:ext cx="1302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AV Manager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Tesla Motors</a:t>
              </a:r>
              <a:endParaRPr lang="en-US" sz="12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910602" y="4388628"/>
              <a:ext cx="0" cy="29428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90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/>
          <p:cNvCxnSpPr/>
          <p:nvPr/>
        </p:nvCxnSpPr>
        <p:spPr>
          <a:xfrm>
            <a:off x="5450327" y="8297960"/>
            <a:ext cx="6201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71"/>
          <p:cNvSpPr>
            <a:spLocks noChangeArrowheads="1"/>
          </p:cNvSpPr>
          <p:nvPr/>
        </p:nvSpPr>
        <p:spPr bwMode="auto">
          <a:xfrm rot="11131217">
            <a:off x="4966551" y="9100396"/>
            <a:ext cx="333920" cy="247960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Freeform 71"/>
          <p:cNvSpPr>
            <a:spLocks noChangeArrowheads="1"/>
          </p:cNvSpPr>
          <p:nvPr/>
        </p:nvSpPr>
        <p:spPr bwMode="auto">
          <a:xfrm>
            <a:off x="5923925" y="9224376"/>
            <a:ext cx="306424" cy="227543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hape 512"/>
          <p:cNvSpPr/>
          <p:nvPr/>
        </p:nvSpPr>
        <p:spPr>
          <a:xfrm>
            <a:off x="793051" y="375170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Customer Stories</a:t>
            </a:r>
          </a:p>
        </p:txBody>
      </p:sp>
      <p:pic>
        <p:nvPicPr>
          <p:cNvPr id="16" name="Shape 83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4" t="20765" r="21741" b="26952"/>
          <a:stretch/>
        </p:blipFill>
        <p:spPr>
          <a:xfrm>
            <a:off x="866391" y="1427634"/>
            <a:ext cx="3121572" cy="108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93051" y="3210349"/>
            <a:ext cx="434340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Needs</a:t>
            </a:r>
          </a:p>
          <a:p>
            <a:pPr lvl="0">
              <a:buClr>
                <a:srgbClr val="566D90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High-quality video conferencing</a:t>
            </a:r>
          </a:p>
          <a:p>
            <a:pPr lvl="0">
              <a:buClr>
                <a:srgbClr val="566D90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Affordable solution that can scale with the company</a:t>
            </a:r>
          </a:p>
          <a:p>
            <a:pPr>
              <a:buClr>
                <a:srgbClr val="566D90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Needed to connect global offices and community managers</a:t>
            </a:r>
          </a:p>
          <a:p>
            <a:pPr lvl="0">
              <a:buClr>
                <a:srgbClr val="566D90"/>
              </a:buClr>
              <a:buSzPct val="100000"/>
            </a:pPr>
            <a:endParaRPr lang="en-US" sz="14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3051" y="4640926"/>
            <a:ext cx="4661818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Deployment</a:t>
            </a:r>
          </a:p>
          <a:p>
            <a:pPr lvl="0">
              <a:buClr>
                <a:srgbClr val="566D90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Deployed over 1,600 Zoom Rooms</a:t>
            </a:r>
          </a:p>
        </p:txBody>
      </p:sp>
      <p:pic>
        <p:nvPicPr>
          <p:cNvPr id="20" name="Shape 617"/>
          <p:cNvPicPr preferRelativeResize="0">
            <a:picLocks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517" y="0"/>
            <a:ext cx="557107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 rot="10800000">
            <a:off x="6621517" y="0"/>
            <a:ext cx="225254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9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6272" y="553496"/>
            <a:ext cx="2629827" cy="555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512"/>
          <p:cNvSpPr/>
          <p:nvPr/>
        </p:nvSpPr>
        <p:spPr>
          <a:xfrm>
            <a:off x="793051" y="375170"/>
            <a:ext cx="609600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Customer Stories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1661" y="5234212"/>
            <a:ext cx="10068678" cy="830997"/>
            <a:chOff x="1013439" y="5353037"/>
            <a:chExt cx="10068678" cy="830997"/>
          </a:xfrm>
        </p:grpSpPr>
        <p:sp>
          <p:nvSpPr>
            <p:cNvPr id="69" name="TextBox 68"/>
            <p:cNvSpPr txBox="1"/>
            <p:nvPr/>
          </p:nvSpPr>
          <p:spPr>
            <a:xfrm>
              <a:off x="9788234" y="5645426"/>
              <a:ext cx="1847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500" b="1" spc="300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13439" y="5429981"/>
              <a:ext cx="2824299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spc="300" dirty="0">
                  <a:solidFill>
                    <a:schemeClr val="tx2"/>
                  </a:solidFill>
                  <a:latin typeface="Avenir Heavy" charset="0"/>
                  <a:ea typeface="Avenir Heavy" charset="0"/>
                  <a:cs typeface="Avenir Heavy" charset="0"/>
                </a:rPr>
                <a:t>MARK CRASE</a:t>
              </a:r>
              <a:endParaRPr lang="en-US" sz="15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r"/>
              <a:r>
                <a:rPr lang="en-US" sz="14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Assistant Vice Chancellor and CIO</a:t>
              </a:r>
            </a:p>
            <a:p>
              <a:pPr algn="r"/>
              <a:r>
                <a:rPr lang="en-US" sz="1400" dirty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The California State University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43330" y="5353037"/>
              <a:ext cx="69387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2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“We knew we needed a platform that could enable our students, faculty, and staff to share knowledge and work together. After a rigorous evaluation process, Zoom was the clear choice.”</a:t>
              </a:r>
              <a:endParaRPr lang="en-US" sz="1600" i="1" dirty="0">
                <a:solidFill>
                  <a:schemeClr val="tx2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972910" y="5496911"/>
              <a:ext cx="0" cy="5885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93051" y="2968110"/>
            <a:ext cx="465727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Pain Points/Needs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Needed to standardize meeting tools across all campuses for greater collaboration and provide a communications tool for remote students and guest lecturers. Current services had issues with reliability, compatibility, and cost. Needed a reliable, easy, high quality standard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8823" y="1851051"/>
            <a:ext cx="465727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Process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1-year RFP process, tested multiple services. Zoom proved to meet needs the best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8823" y="2968110"/>
            <a:ext cx="465727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Deployment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About 500,000 licenses for all faculty and students. Deployment included all Zoom services including Zoom Rooms, Webinar, and H.323/SIP Connectors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051" y="1847841"/>
            <a:ext cx="485100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22 Campuses</a:t>
            </a:r>
          </a:p>
          <a:p>
            <a:pPr lvl="0">
              <a:buClr>
                <a:schemeClr val="dk1"/>
              </a:buClr>
              <a:buSzPct val="100000"/>
            </a:pPr>
            <a:r>
              <a:rPr lang="en-US" sz="14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Largest system of higher education in the country with broad educational and administrative use cases</a:t>
            </a:r>
          </a:p>
        </p:txBody>
      </p:sp>
    </p:spTree>
    <p:extLst>
      <p:ext uri="{BB962C8B-B14F-4D97-AF65-F5344CB8AC3E}">
        <p14:creationId xmlns:p14="http://schemas.microsoft.com/office/powerpoint/2010/main" val="690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95963" y="1887101"/>
            <a:ext cx="2261845" cy="226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Shape 1253"/>
          <p:cNvSpPr txBox="1"/>
          <p:nvPr/>
        </p:nvSpPr>
        <p:spPr>
          <a:xfrm>
            <a:off x="681038" y="4148946"/>
            <a:ext cx="1619440" cy="675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Leader</a:t>
            </a:r>
          </a:p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2016 &amp; 2017</a:t>
            </a:r>
          </a:p>
        </p:txBody>
      </p:sp>
      <p:sp>
        <p:nvSpPr>
          <p:cNvPr id="1254" name="Shape 1254"/>
          <p:cNvSpPr txBox="1"/>
          <p:nvPr/>
        </p:nvSpPr>
        <p:spPr>
          <a:xfrm>
            <a:off x="9457809" y="4148946"/>
            <a:ext cx="2292099" cy="12909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TMC Communications Solution Product of the Year</a:t>
            </a:r>
          </a:p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2017</a:t>
            </a:r>
          </a:p>
        </p:txBody>
      </p:sp>
      <p:sp>
        <p:nvSpPr>
          <p:cNvPr id="1255" name="Shape 1255"/>
          <p:cNvSpPr txBox="1"/>
          <p:nvPr/>
        </p:nvSpPr>
        <p:spPr>
          <a:xfrm>
            <a:off x="4915088" y="4148946"/>
            <a:ext cx="2122103" cy="12909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Trust Radius Top Web Conferencing Software</a:t>
            </a:r>
          </a:p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2016 &amp; 2017 </a:t>
            </a:r>
          </a:p>
        </p:txBody>
      </p:sp>
      <p:sp>
        <p:nvSpPr>
          <p:cNvPr id="1256" name="Shape 1256"/>
          <p:cNvSpPr txBox="1"/>
          <p:nvPr/>
        </p:nvSpPr>
        <p:spPr>
          <a:xfrm>
            <a:off x="2702057" y="4148946"/>
            <a:ext cx="1963871" cy="6698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Forbes Cloud 100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2016 &amp; 2017</a:t>
            </a:r>
          </a:p>
        </p:txBody>
      </p:sp>
      <p:sp>
        <p:nvSpPr>
          <p:cNvPr id="1258" name="Shape 1258"/>
          <p:cNvSpPr txBox="1"/>
          <p:nvPr/>
        </p:nvSpPr>
        <p:spPr>
          <a:xfrm>
            <a:off x="7082058" y="4148946"/>
            <a:ext cx="2286018" cy="16312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Frost &amp; Sullivan</a:t>
            </a:r>
          </a:p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Global Video Conferencing Company of the Year</a:t>
            </a:r>
          </a:p>
          <a:p>
            <a:pPr marL="114300" marR="0" lvl="1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2017</a:t>
            </a:r>
          </a:p>
        </p:txBody>
      </p:sp>
      <p:sp>
        <p:nvSpPr>
          <p:cNvPr id="1259" name="Shape 1259"/>
          <p:cNvSpPr/>
          <p:nvPr/>
        </p:nvSpPr>
        <p:spPr>
          <a:xfrm>
            <a:off x="572793" y="-1605724"/>
            <a:ext cx="8532849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Recent Analyst and Industry Awards</a:t>
            </a:r>
          </a:p>
        </p:txBody>
      </p:sp>
      <p:pic>
        <p:nvPicPr>
          <p:cNvPr id="1260" name="Shape 126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309" y="2136591"/>
            <a:ext cx="1943100" cy="193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Shape 1261"/>
          <p:cNvPicPr preferRelativeResize="0"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590" y="2139767"/>
            <a:ext cx="19399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Shape 1262"/>
          <p:cNvPicPr preferRelativeResize="0"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589" y="2188589"/>
            <a:ext cx="1842809" cy="183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257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793" y="2188589"/>
            <a:ext cx="1835930" cy="183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12"/>
          <p:cNvSpPr/>
          <p:nvPr/>
        </p:nvSpPr>
        <p:spPr>
          <a:xfrm>
            <a:off x="838770" y="315901"/>
            <a:ext cx="9265350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Recent Analyst and Industry Awards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050" y="2247199"/>
            <a:ext cx="1777320" cy="1777320"/>
          </a:xfrm>
          <a:prstGeom prst="ellipse">
            <a:avLst/>
          </a:prstGeom>
          <a:ln w="76200">
            <a:solidFill>
              <a:srgbClr val="EEF1F2"/>
            </a:solidFill>
          </a:ln>
        </p:spPr>
      </p:pic>
    </p:spTree>
    <p:extLst>
      <p:ext uri="{BB962C8B-B14F-4D97-AF65-F5344CB8AC3E}">
        <p14:creationId xmlns:p14="http://schemas.microsoft.com/office/powerpoint/2010/main" val="1298076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02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2453833"/>
            <a:ext cx="12192000" cy="1950334"/>
          </a:xfrm>
          <a:prstGeom prst="rect">
            <a:avLst/>
          </a:prstGeom>
          <a:solidFill>
            <a:srgbClr val="E7E6E6">
              <a:alpha val="3490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52667" y="2884235"/>
            <a:ext cx="10486665" cy="990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5400" dirty="0">
                <a:solidFill>
                  <a:schemeClr val="l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Zoom in China</a:t>
            </a:r>
          </a:p>
        </p:txBody>
      </p:sp>
    </p:spTree>
    <p:extLst>
      <p:ext uri="{BB962C8B-B14F-4D97-AF65-F5344CB8AC3E}">
        <p14:creationId xmlns:p14="http://schemas.microsoft.com/office/powerpoint/2010/main" val="3109389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/>
        </p:nvSpPr>
        <p:spPr>
          <a:xfrm>
            <a:off x="793050" y="1143835"/>
            <a:ext cx="8311761" cy="4888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Selling through partners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Server will be run and maintained by partners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Annual commitment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FY2018, Zoom China will target on those G500 companies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Zoom teams will fully support our partners to promote zoom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</a:pP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</a:pP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Shape 512"/>
          <p:cNvSpPr/>
          <p:nvPr/>
        </p:nvSpPr>
        <p:spPr>
          <a:xfrm>
            <a:off x="793050" y="489968"/>
            <a:ext cx="9864439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C</a:t>
            </a:r>
            <a:r>
              <a:rPr lang="en-US" altLang="zh-Han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hina</a:t>
            </a:r>
            <a:r>
              <a:rPr lang="zh-Hans" alt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 </a:t>
            </a:r>
            <a:r>
              <a:rPr lang="en-US" altLang="zh-Han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Business</a:t>
            </a:r>
            <a:endParaRPr lang="en-US" sz="3600" b="1" dirty="0">
              <a:solidFill>
                <a:srgbClr val="44546A"/>
              </a:solidFill>
              <a:latin typeface="Avenir Heavy" charset="0"/>
              <a:ea typeface="Avenir Heavy" charset="0"/>
              <a:cs typeface="Avenir Heavy" charset="0"/>
              <a:sym typeface="Helvetica Neue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6043FC9-1758-8149-83BA-69021F4A1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054119"/>
              </p:ext>
            </p:extLst>
          </p:nvPr>
        </p:nvGraphicFramePr>
        <p:xfrm>
          <a:off x="955493" y="4308485"/>
          <a:ext cx="8964906" cy="1554480"/>
        </p:xfrm>
        <a:graphic>
          <a:graphicData uri="http://schemas.openxmlformats.org/drawingml/2006/table">
            <a:tbl>
              <a:tblPr/>
              <a:tblGrid>
                <a:gridCol w="990873">
                  <a:extLst>
                    <a:ext uri="{9D8B030D-6E8A-4147-A177-3AD203B41FA5}">
                      <a16:colId xmlns:a16="http://schemas.microsoft.com/office/drawing/2014/main" val="3122780024"/>
                    </a:ext>
                  </a:extLst>
                </a:gridCol>
                <a:gridCol w="1214845">
                  <a:extLst>
                    <a:ext uri="{9D8B030D-6E8A-4147-A177-3AD203B41FA5}">
                      <a16:colId xmlns:a16="http://schemas.microsoft.com/office/drawing/2014/main" val="3333737114"/>
                    </a:ext>
                  </a:extLst>
                </a:gridCol>
                <a:gridCol w="1436915">
                  <a:extLst>
                    <a:ext uri="{9D8B030D-6E8A-4147-A177-3AD203B41FA5}">
                      <a16:colId xmlns:a16="http://schemas.microsoft.com/office/drawing/2014/main" val="1238936763"/>
                    </a:ext>
                  </a:extLst>
                </a:gridCol>
                <a:gridCol w="1619794">
                  <a:extLst>
                    <a:ext uri="{9D8B030D-6E8A-4147-A177-3AD203B41FA5}">
                      <a16:colId xmlns:a16="http://schemas.microsoft.com/office/drawing/2014/main" val="141800995"/>
                    </a:ext>
                  </a:extLst>
                </a:gridCol>
                <a:gridCol w="1854655">
                  <a:extLst>
                    <a:ext uri="{9D8B030D-6E8A-4147-A177-3AD203B41FA5}">
                      <a16:colId xmlns:a16="http://schemas.microsoft.com/office/drawing/2014/main" val="1699873991"/>
                    </a:ext>
                  </a:extLst>
                </a:gridCol>
                <a:gridCol w="1847824">
                  <a:extLst>
                    <a:ext uri="{9D8B030D-6E8A-4147-A177-3AD203B41FA5}">
                      <a16:colId xmlns:a16="http://schemas.microsoft.com/office/drawing/2014/main" val="25253311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Month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New Users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Active Users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Total Meetings</a:t>
                      </a:r>
                      <a:br>
                        <a:rPr lang="en-US" b="1" dirty="0">
                          <a:effectLst/>
                        </a:rPr>
                      </a:b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Total Participants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>
                          <a:effectLst/>
                        </a:rPr>
                        <a:t>Total Meeting Minutes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17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>
                          <a:effectLst/>
                        </a:rPr>
                        <a:t>2018-01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1,407,230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3,522,194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>
                          <a:solidFill>
                            <a:srgbClr val="1F497D"/>
                          </a:solidFill>
                          <a:effectLst/>
                        </a:rPr>
                        <a:t>13,853,961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>
                          <a:solidFill>
                            <a:srgbClr val="1F497D"/>
                          </a:solidFill>
                          <a:effectLst/>
                        </a:rPr>
                        <a:t>62,767,932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2,316,799,155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003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>
                          <a:effectLst/>
                        </a:rPr>
                        <a:t>2018-02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1,018,878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3,547,644 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>
                          <a:solidFill>
                            <a:srgbClr val="1F497D"/>
                          </a:solidFill>
                          <a:effectLst/>
                        </a:rPr>
                        <a:t>10,918,774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49,331,737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CN" dirty="0">
                          <a:solidFill>
                            <a:srgbClr val="1F497D"/>
                          </a:solidFill>
                          <a:effectLst/>
                        </a:rPr>
                        <a:t>1,846,772,766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89793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E43D92D-3351-6441-9DCD-7FBF88387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493" y="3880567"/>
            <a:ext cx="241681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Helvetica Neue" panose="02000503000000020004" pitchFamily="2" charset="0"/>
              </a:rPr>
              <a:t>Total users: 19,774,579</a:t>
            </a:r>
            <a:b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57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12"/>
          <p:cNvSpPr/>
          <p:nvPr/>
        </p:nvSpPr>
        <p:spPr>
          <a:xfrm>
            <a:off x="793050" y="489968"/>
            <a:ext cx="9864439" cy="6109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Zoom C</a:t>
            </a:r>
            <a:r>
              <a:rPr lang="en-US" altLang="zh-Han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hina</a:t>
            </a:r>
            <a:r>
              <a:rPr lang="zh-Hans" altLang="en-U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 </a:t>
            </a:r>
            <a:r>
              <a:rPr lang="en-US" altLang="zh-Hans" sz="3600" b="1" dirty="0">
                <a:solidFill>
                  <a:srgbClr val="44546A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Customers</a:t>
            </a:r>
            <a:endParaRPr lang="en-US" sz="3600" b="1" dirty="0">
              <a:solidFill>
                <a:srgbClr val="44546A"/>
              </a:solidFill>
              <a:latin typeface="Avenir Heavy" charset="0"/>
              <a:ea typeface="Avenir Heavy" charset="0"/>
              <a:cs typeface="Avenir Heavy" charset="0"/>
              <a:sym typeface="Helvetica Neue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5FFCE7-8E6C-DF41-A10B-D39861FD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85" y="1386015"/>
            <a:ext cx="2501900" cy="2400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337D43-6A6A-294A-A78B-C6733A529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216" y="1538415"/>
            <a:ext cx="3530600" cy="2095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5E89FF-BFC2-5744-AB48-4EB20F1C2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485" y="3895511"/>
            <a:ext cx="4471940" cy="25386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5D01CC1-261C-0E46-9626-166D0F5A8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173" y="4521221"/>
            <a:ext cx="4440827" cy="12871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F690F5-1DCD-3245-B86A-6805B4592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6040" y="1602606"/>
            <a:ext cx="1803400" cy="1790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880796-5FC8-2C4B-B701-EE5FCAD0B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6" y="4437927"/>
            <a:ext cx="34417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86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/>
          <p:nvPr/>
        </p:nvSpPr>
        <p:spPr>
          <a:xfrm>
            <a:off x="3389874" y="2601035"/>
            <a:ext cx="5412252" cy="836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6666"/>
              </a:lnSpc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chemeClr val="accen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1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517383" y="1911591"/>
            <a:ext cx="1846261" cy="1846741"/>
          </a:xfrm>
          <a:prstGeom prst="ellipse">
            <a:avLst/>
          </a:prstGeom>
          <a:noFill/>
          <a:ln w="38100">
            <a:solidFill>
              <a:srgbClr val="9AB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13" name="Oval 12"/>
          <p:cNvSpPr/>
          <p:nvPr/>
        </p:nvSpPr>
        <p:spPr>
          <a:xfrm>
            <a:off x="1866427" y="1911591"/>
            <a:ext cx="1846261" cy="184674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17" name="Oval 16"/>
          <p:cNvSpPr/>
          <p:nvPr/>
        </p:nvSpPr>
        <p:spPr>
          <a:xfrm>
            <a:off x="5237039" y="1911591"/>
            <a:ext cx="1846261" cy="1846741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385742" y="4549143"/>
            <a:ext cx="2807630" cy="92541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85% of knowledge workers work on virtual teams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41% never meet in person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8200" y="668986"/>
            <a:ext cx="10515600" cy="8331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800" spc="100" dirty="0"/>
              <a:t>Trends Driving Change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4633138" y="4549143"/>
            <a:ext cx="2925723" cy="109469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The ratio of people to meeting space used to be 75 to 1; now it’s 10 to 1 and in the future it will be 5 to 1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8220459" y="4795364"/>
            <a:ext cx="2440108" cy="60225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82% of </a:t>
            </a:r>
            <a:r>
              <a:rPr lang="en-US" sz="1600">
                <a:latin typeface="Helvetica Neue Light" charset="0"/>
                <a:ea typeface="Helvetica Neue Light" charset="0"/>
                <a:cs typeface="Helvetica Neue Light" charset="0"/>
              </a:rPr>
              <a:t>network traffic in 2021 will be video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385742" y="4167818"/>
            <a:ext cx="2807630" cy="386807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Virtual Teams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4692184" y="4167818"/>
            <a:ext cx="2807630" cy="386807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Rise of Huddle Rooms</a:t>
            </a: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8055068" y="4167818"/>
            <a:ext cx="2807630" cy="66380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venir Heavy" charset="0"/>
                <a:ea typeface="Avenir Heavy" charset="0"/>
                <a:cs typeface="Avenir Heavy" charset="0"/>
              </a:rPr>
              <a:t>Video Quality and Reliability Matters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79331" y="2542793"/>
            <a:ext cx="820452" cy="596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744" y="2291464"/>
            <a:ext cx="721538" cy="1086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12" y="2505644"/>
            <a:ext cx="949714" cy="7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9012"/>
            <a:ext cx="12192000" cy="322169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838200" y="612831"/>
            <a:ext cx="10515600" cy="8331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800" spc="100" dirty="0"/>
              <a:t>Transform </a:t>
            </a:r>
            <a:r>
              <a:rPr lang="en-US" sz="3800" spc="100"/>
              <a:t>Your Business with Zoom</a:t>
            </a:r>
            <a:endParaRPr lang="en-US" sz="3800" spc="100" dirty="0"/>
          </a:p>
        </p:txBody>
      </p:sp>
      <p:sp>
        <p:nvSpPr>
          <p:cNvPr id="4" name="Rectangle 3"/>
          <p:cNvSpPr/>
          <p:nvPr/>
        </p:nvSpPr>
        <p:spPr>
          <a:xfrm>
            <a:off x="0" y="1959013"/>
            <a:ext cx="12192000" cy="3221699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2420" y="5474319"/>
            <a:ext cx="11567160" cy="4702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spc="100" dirty="0">
                <a:latin typeface="Helvetica Neue Light" charset="0"/>
                <a:ea typeface="Helvetica Neue Light" charset="0"/>
                <a:cs typeface="Helvetica Neue Light" charset="0"/>
              </a:rPr>
              <a:t>What can a transformed workplace do for your organization?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959011"/>
            <a:ext cx="12192000" cy="32216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lumOff val="25000"/>
                  <a:alpha val="49000"/>
                </a:schemeClr>
              </a:gs>
              <a:gs pos="100000">
                <a:srgbClr val="FF9B00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385742" y="3747186"/>
            <a:ext cx="2807630" cy="84847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Increase Teamwork </a:t>
            </a:r>
            <a:b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with different offices and remote employees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4692185" y="3870297"/>
            <a:ext cx="2807630" cy="60225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Place video conferencing for everyone in </a:t>
            </a:r>
            <a:r>
              <a:rPr lang="en-US" sz="16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every room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7998628" y="3747186"/>
            <a:ext cx="2807630" cy="84847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Provide a </a:t>
            </a:r>
            <a:r>
              <a:rPr lang="en-US" sz="16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consistent experience</a:t>
            </a:r>
            <a:r>
              <a:rPr lang="en-US" sz="16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across rooms desktop and mobile</a:t>
            </a:r>
            <a:endParaRPr lang="en-US" sz="1600" b="1" dirty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2829917"/>
            <a:ext cx="1638300" cy="728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330" y="3006181"/>
            <a:ext cx="815340" cy="62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146" y="2960437"/>
            <a:ext cx="1158822" cy="6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02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77000">
                <a:schemeClr val="accent6">
                  <a:alpha val="80000"/>
                </a:scheme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0" y="2453833"/>
            <a:ext cx="12192000" cy="1950334"/>
          </a:xfrm>
          <a:prstGeom prst="rect">
            <a:avLst/>
          </a:prstGeom>
          <a:solidFill>
            <a:srgbClr val="E7E6E6">
              <a:alpha val="3490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852667" y="2884235"/>
            <a:ext cx="10486665" cy="9902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buSzPct val="25000"/>
              <a:buNone/>
            </a:pPr>
            <a:r>
              <a:rPr lang="en-US" sz="5400" dirty="0">
                <a:solidFill>
                  <a:schemeClr val="lt1"/>
                </a:solidFill>
                <a:latin typeface="Avenir Medium" charset="0"/>
                <a:ea typeface="Avenir Medium" charset="0"/>
                <a:cs typeface="Avenir Medium" charset="0"/>
                <a:sym typeface="Helvetica Neue Light"/>
              </a:rPr>
              <a:t>Zoom 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20621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09440"/>
            <a:ext cx="6141582" cy="2448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543" y="5138667"/>
            <a:ext cx="3478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200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About Zoom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543" y="5714486"/>
            <a:ext cx="3953133" cy="453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1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Enterprise Video Communications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41582" cy="440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6902" y="504179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7383A"/>
                </a:solidFill>
                <a:latin typeface="Avenir Heavy" charset="0"/>
                <a:ea typeface="Avenir Heavy" charset="0"/>
                <a:cs typeface="Avenir Heavy" charset="0"/>
              </a:rPr>
              <a:t>Leadership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6902" y="2668667"/>
            <a:ext cx="99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7383A"/>
                </a:solidFill>
                <a:latin typeface="Avenir Heavy" charset="0"/>
                <a:ea typeface="Avenir Heavy" charset="0"/>
                <a:cs typeface="Avenir Heavy" charset="0"/>
              </a:rPr>
              <a:t>Growth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6902" y="4976518"/>
            <a:ext cx="106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7383A"/>
                </a:solidFill>
                <a:latin typeface="Avenir Heavy" charset="0"/>
                <a:ea typeface="Avenir Heavy" charset="0"/>
                <a:cs typeface="Avenir Heavy" charset="0"/>
              </a:rPr>
              <a:t>Funding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6902" y="802261"/>
            <a:ext cx="5608320" cy="105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</a:pPr>
            <a:r>
              <a:rPr lang="en-US" sz="1600" u="none" strike="noStrike" cap="none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Light"/>
              </a:rPr>
              <a:t>Eric S. Yuan </a:t>
            </a:r>
          </a:p>
          <a:p>
            <a:pPr marL="0" lvl="2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Founded Zoom in 2011 with experienced engineering team*</a:t>
            </a:r>
          </a:p>
          <a:p>
            <a:pPr marL="0" lvl="2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Built the most widely-used video meeting tech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6902" y="2964920"/>
            <a:ext cx="4862778" cy="17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buClr>
                <a:srgbClr val="2C8AFF"/>
              </a:buClr>
              <a:buSzPct val="25000"/>
            </a:pP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20 Billion+ </a:t>
            </a: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Annual Meeting Minutes</a:t>
            </a:r>
          </a:p>
          <a:p>
            <a:pPr lvl="0">
              <a:lnSpc>
                <a:spcPct val="120000"/>
              </a:lnSpc>
              <a:spcBef>
                <a:spcPts val="360"/>
              </a:spcBef>
              <a:buClr>
                <a:srgbClr val="2C8AFF"/>
              </a:buClr>
              <a:buSzPct val="25000"/>
            </a:pP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40%+ </a:t>
            </a:r>
            <a:r>
              <a:rPr lang="en-US" sz="16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of the </a:t>
            </a: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Fortune 50 </a:t>
            </a:r>
          </a:p>
          <a:p>
            <a:pPr lvl="0">
              <a:lnSpc>
                <a:spcPct val="120000"/>
              </a:lnSpc>
              <a:spcBef>
                <a:spcPts val="360"/>
              </a:spcBef>
              <a:buClr>
                <a:srgbClr val="2C8AFF"/>
              </a:buClr>
              <a:buSzPct val="25000"/>
            </a:pP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90%</a:t>
            </a:r>
            <a:r>
              <a:rPr lang="en-US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+</a:t>
            </a: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of the </a:t>
            </a: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Top US Universities </a:t>
            </a:r>
          </a:p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2C8AFF"/>
              </a:buClr>
              <a:buSzPct val="25000"/>
            </a:pP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"/>
              </a:rPr>
              <a:t>150% </a:t>
            </a: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YoY User Growth</a:t>
            </a:r>
          </a:p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Cash-flow positive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6902" y="5264440"/>
            <a:ext cx="2414218" cy="105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rgbClr val="2D8C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Light"/>
              </a:rPr>
              <a:t>145.5M</a:t>
            </a:r>
          </a:p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Sequoia</a:t>
            </a:r>
          </a:p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Emergence Capital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3171" y="5598378"/>
            <a:ext cx="1976247" cy="721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Qualcomm Ventures</a:t>
            </a:r>
          </a:p>
          <a:p>
            <a:pPr lvl="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25000"/>
            </a:pPr>
            <a:r>
              <a:rPr lang="en-US" sz="16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Horizons Ventures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6902" y="1935136"/>
            <a:ext cx="4862778" cy="5134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*Zoom engineers have over 1000 years of combined experience working on real-time collaboration software.</a:t>
            </a:r>
          </a:p>
        </p:txBody>
      </p:sp>
    </p:spTree>
    <p:extLst>
      <p:ext uri="{BB962C8B-B14F-4D97-AF65-F5344CB8AC3E}">
        <p14:creationId xmlns:p14="http://schemas.microsoft.com/office/powerpoint/2010/main" val="13817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3701"/>
            <a:ext cx="10515600" cy="83311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800" spc="100" dirty="0">
                <a:latin typeface="Avenir Heavy" charset="0"/>
                <a:ea typeface="Avenir Heavy" charset="0"/>
                <a:cs typeface="Avenir Heavy" charset="0"/>
              </a:rPr>
              <a:t>Why </a:t>
            </a:r>
            <a:r>
              <a:rPr lang="en-US" sz="3800" spc="100" dirty="0"/>
              <a:t>W</a:t>
            </a:r>
            <a:r>
              <a:rPr lang="en-US" sz="3800" spc="100" dirty="0">
                <a:latin typeface="Avenir Heavy" charset="0"/>
                <a:ea typeface="Avenir Heavy" charset="0"/>
                <a:cs typeface="Avenir Heavy" charset="0"/>
              </a:rPr>
              <a:t>e Made Zoom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245" y="1325880"/>
            <a:ext cx="1859510" cy="1862142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3531" y="3287082"/>
            <a:ext cx="1644937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Eric’s Story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2D8CFF"/>
                </a:solidFill>
                <a:latin typeface="Avenir Medium" charset="0"/>
                <a:ea typeface="Avenir Medium" charset="0"/>
                <a:cs typeface="Avenir Medium" charset="0"/>
              </a:rPr>
              <a:t>CEO / FOUNDER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4187619"/>
            <a:ext cx="10515600" cy="201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lnSpc>
                <a:spcPct val="120000"/>
              </a:lnSpc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Founding engineer at WebEx, VP of engineering at Cisco WebEx</a:t>
            </a:r>
          </a:p>
          <a:p>
            <a:pPr marL="342900" lvl="2" indent="-34290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Approached Cisco leadership regarding the obvious flaws of WebEx, but Cisco was unwilling to listen</a:t>
            </a:r>
          </a:p>
          <a:p>
            <a:pPr marL="342900" lvl="2" indent="-342900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  <a:buFont typeface="Arial"/>
              <a:buChar char="•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Left Cisco to create Zoom, WebEx’s best engineers quickly followed</a:t>
            </a:r>
          </a:p>
          <a:p>
            <a:pPr marL="0" lvl="2">
              <a:lnSpc>
                <a:spcPct val="120000"/>
              </a:lnSpc>
              <a:spcBef>
                <a:spcPts val="320"/>
              </a:spcBef>
              <a:buClr>
                <a:srgbClr val="566D90"/>
              </a:buClr>
              <a:buSzPct val="100000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Light"/>
              </a:rPr>
              <a:t>The Problem</a:t>
            </a: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: Legacy systems are expensive, complex, and don’t play well with others. </a:t>
            </a:r>
          </a:p>
          <a:p>
            <a:pPr marL="0" lvl="2">
              <a:lnSpc>
                <a:spcPct val="120000"/>
              </a:lnSpc>
              <a:spcBef>
                <a:spcPts val="320"/>
              </a:spcBef>
              <a:buSzPct val="25000"/>
            </a:pPr>
            <a:r>
              <a:rPr lang="en-US" sz="1600" u="none" strike="noStrike" cap="none" dirty="0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Light"/>
              </a:rPr>
              <a:t>Eric’s Solution</a:t>
            </a:r>
            <a:r>
              <a:rPr lang="en-US" sz="1600" u="none" strike="noStrike" cap="none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/>
              </a:rPr>
              <a:t>: Build an enterprise-grade, affordable, useable all-in-one platform that works consistently across mobile, desktop, and conference rooms.</a:t>
            </a:r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/>
        </p:nvSpPr>
        <p:spPr>
          <a:xfrm>
            <a:off x="529389" y="236563"/>
            <a:ext cx="8614611" cy="1019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Helvetica Neue"/>
              <a:buNone/>
            </a:pPr>
            <a:r>
              <a:rPr lang="en-US" sz="3200" b="1" dirty="0">
                <a:solidFill>
                  <a:schemeClr val="dk2"/>
                </a:solidFill>
                <a:latin typeface="Avenir Heavy" charset="0"/>
                <a:ea typeface="Avenir Heavy" charset="0"/>
                <a:cs typeface="Avenir Heavy" charset="0"/>
                <a:sym typeface="Helvetica Neue"/>
              </a:rPr>
              <a:t>Leader Placement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 Light"/>
              <a:buNone/>
            </a:pPr>
            <a:r>
              <a:rPr lang="en-US" sz="2800" dirty="0">
                <a:solidFill>
                  <a:schemeClr val="dk2"/>
                </a:solidFill>
                <a:latin typeface="Avenir Book" charset="0"/>
                <a:ea typeface="Avenir Book" charset="0"/>
                <a:cs typeface="Avenir Book" charset="0"/>
                <a:sym typeface="Helvetica Neue Light"/>
              </a:rPr>
              <a:t>Gartner Magic Quadrant for Meeting Solutions 2017</a:t>
            </a:r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8368" y="347241"/>
            <a:ext cx="1835930" cy="183593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/>
          <p:nvPr/>
        </p:nvSpPr>
        <p:spPr>
          <a:xfrm>
            <a:off x="5273943" y="2183171"/>
            <a:ext cx="6256422" cy="2492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Leaders: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Achieved significant market share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Respond to customer needs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Robust, scalable products 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installed base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Strong financial performance &amp; distribution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9389" y="1449659"/>
            <a:ext cx="4652806" cy="4824662"/>
            <a:chOff x="529389" y="1266339"/>
            <a:chExt cx="4829596" cy="5007982"/>
          </a:xfrm>
        </p:grpSpPr>
        <p:pic>
          <p:nvPicPr>
            <p:cNvPr id="348" name="Shape 348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389" y="1266339"/>
              <a:ext cx="4829596" cy="5007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Shape 349"/>
            <p:cNvSpPr/>
            <p:nvPr/>
          </p:nvSpPr>
          <p:spPr>
            <a:xfrm>
              <a:off x="3469461" y="2827222"/>
              <a:ext cx="348334" cy="345475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242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8CFF"/>
      </a:accent1>
      <a:accent2>
        <a:srgbClr val="9ABF7B"/>
      </a:accent2>
      <a:accent3>
        <a:srgbClr val="F69C60"/>
      </a:accent3>
      <a:accent4>
        <a:srgbClr val="89C3EA"/>
      </a:accent4>
      <a:accent5>
        <a:srgbClr val="68A0D5"/>
      </a:accent5>
      <a:accent6>
        <a:srgbClr val="4E82C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12474</TotalTime>
  <Words>1856</Words>
  <Application>Microsoft Office PowerPoint</Application>
  <PresentationFormat>宽屏</PresentationFormat>
  <Paragraphs>342</Paragraphs>
  <Slides>39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Avenir Book</vt:lpstr>
      <vt:lpstr>Avenir Heavy</vt:lpstr>
      <vt:lpstr>Avenir Medium</vt:lpstr>
      <vt:lpstr>Avenir Roman</vt:lpstr>
      <vt:lpstr>Helvetica Neue</vt:lpstr>
      <vt:lpstr>Helvetica Neue Light</vt:lpstr>
      <vt:lpstr>Helvetica Neue Medium</vt:lpstr>
      <vt:lpstr>Merriweather Sans</vt:lpstr>
      <vt:lpstr>Open Sans</vt:lpstr>
      <vt:lpstr>DengXian</vt:lpstr>
      <vt:lpstr>Arial</vt:lpstr>
      <vt:lpstr>Calibri</vt:lpstr>
      <vt:lpstr>Courier New</vt:lpstr>
      <vt:lpstr>Mangal</vt:lpstr>
      <vt:lpstr>Office Theme</vt:lpstr>
      <vt:lpstr>Collaboration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Why We Made Zoom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Ensuring Adoption &amp; Success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Realmonte</dc:creator>
  <cp:lastModifiedBy>zhang yongliang</cp:lastModifiedBy>
  <cp:revision>203</cp:revision>
  <dcterms:created xsi:type="dcterms:W3CDTF">2017-10-31T21:09:16Z</dcterms:created>
  <dcterms:modified xsi:type="dcterms:W3CDTF">2018-09-02T02:44:54Z</dcterms:modified>
</cp:coreProperties>
</file>