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714375" y="1826895"/>
            <a:ext cx="2831465" cy="142049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714375" y="234950"/>
            <a:ext cx="2850515" cy="142049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714375" y="3399790"/>
            <a:ext cx="2831465" cy="142049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723900" y="5001260"/>
            <a:ext cx="2831465" cy="142049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a:off x="1838960" y="77787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9" name="圆角矩形 8"/>
          <p:cNvSpPr/>
          <p:nvPr/>
        </p:nvSpPr>
        <p:spPr>
          <a:xfrm>
            <a:off x="962025" y="78740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0" name="圆角矩形 9"/>
          <p:cNvSpPr/>
          <p:nvPr/>
        </p:nvSpPr>
        <p:spPr>
          <a:xfrm>
            <a:off x="2697480" y="78740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2" name="圆角矩形 11"/>
          <p:cNvSpPr/>
          <p:nvPr/>
        </p:nvSpPr>
        <p:spPr>
          <a:xfrm>
            <a:off x="1781810" y="197929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3" name="圆角矩形 12"/>
          <p:cNvSpPr/>
          <p:nvPr/>
        </p:nvSpPr>
        <p:spPr>
          <a:xfrm>
            <a:off x="895350" y="197929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4" name="圆角矩形 13"/>
          <p:cNvSpPr/>
          <p:nvPr/>
        </p:nvSpPr>
        <p:spPr>
          <a:xfrm>
            <a:off x="2582545" y="264668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5" name="圆角矩形 14"/>
          <p:cNvSpPr/>
          <p:nvPr/>
        </p:nvSpPr>
        <p:spPr>
          <a:xfrm>
            <a:off x="2563495" y="198882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6" name="圆角矩形 15"/>
          <p:cNvSpPr/>
          <p:nvPr/>
        </p:nvSpPr>
        <p:spPr>
          <a:xfrm>
            <a:off x="1762760" y="265620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7" name="圆角矩形 16"/>
          <p:cNvSpPr/>
          <p:nvPr/>
        </p:nvSpPr>
        <p:spPr>
          <a:xfrm>
            <a:off x="885825" y="267525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8" name="圆角矩形 17"/>
          <p:cNvSpPr/>
          <p:nvPr/>
        </p:nvSpPr>
        <p:spPr>
          <a:xfrm>
            <a:off x="1743710" y="355219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19" name="圆角矩形 18"/>
          <p:cNvSpPr/>
          <p:nvPr/>
        </p:nvSpPr>
        <p:spPr>
          <a:xfrm>
            <a:off x="809625" y="355219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0" name="圆角矩形 19"/>
          <p:cNvSpPr/>
          <p:nvPr/>
        </p:nvSpPr>
        <p:spPr>
          <a:xfrm>
            <a:off x="1753235" y="399034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1" name="圆角矩形 20"/>
          <p:cNvSpPr/>
          <p:nvPr/>
        </p:nvSpPr>
        <p:spPr>
          <a:xfrm>
            <a:off x="790575" y="398081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2" name="圆角矩形 21"/>
          <p:cNvSpPr/>
          <p:nvPr/>
        </p:nvSpPr>
        <p:spPr>
          <a:xfrm>
            <a:off x="1743710" y="441960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3" name="圆角矩形 22"/>
          <p:cNvSpPr/>
          <p:nvPr/>
        </p:nvSpPr>
        <p:spPr>
          <a:xfrm>
            <a:off x="781050" y="443865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4" name="圆角矩形 23"/>
          <p:cNvSpPr/>
          <p:nvPr/>
        </p:nvSpPr>
        <p:spPr>
          <a:xfrm>
            <a:off x="2640330" y="353314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5" name="圆角矩形 24"/>
          <p:cNvSpPr/>
          <p:nvPr/>
        </p:nvSpPr>
        <p:spPr>
          <a:xfrm>
            <a:off x="2639695" y="398145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6" name="圆角矩形 25"/>
          <p:cNvSpPr/>
          <p:nvPr/>
        </p:nvSpPr>
        <p:spPr>
          <a:xfrm>
            <a:off x="2649855" y="440118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7" name="圆角矩形 26"/>
          <p:cNvSpPr/>
          <p:nvPr/>
        </p:nvSpPr>
        <p:spPr>
          <a:xfrm>
            <a:off x="1487170" y="506793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8" name="圆角矩形 27"/>
          <p:cNvSpPr/>
          <p:nvPr/>
        </p:nvSpPr>
        <p:spPr>
          <a:xfrm>
            <a:off x="1477645" y="546862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29" name="圆角矩形 28"/>
          <p:cNvSpPr/>
          <p:nvPr/>
        </p:nvSpPr>
        <p:spPr>
          <a:xfrm>
            <a:off x="781685" y="506857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0" name="圆角矩形 29"/>
          <p:cNvSpPr/>
          <p:nvPr/>
        </p:nvSpPr>
        <p:spPr>
          <a:xfrm>
            <a:off x="1543685" y="599313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1" name="圆角矩形 30"/>
          <p:cNvSpPr/>
          <p:nvPr/>
        </p:nvSpPr>
        <p:spPr>
          <a:xfrm>
            <a:off x="771525" y="548767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2" name="圆角矩形 31"/>
          <p:cNvSpPr/>
          <p:nvPr/>
        </p:nvSpPr>
        <p:spPr>
          <a:xfrm>
            <a:off x="2878455" y="550608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3" name="圆角矩形 32"/>
          <p:cNvSpPr/>
          <p:nvPr/>
        </p:nvSpPr>
        <p:spPr>
          <a:xfrm>
            <a:off x="800100" y="596392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4" name="圆角矩形 33"/>
          <p:cNvSpPr/>
          <p:nvPr/>
        </p:nvSpPr>
        <p:spPr>
          <a:xfrm>
            <a:off x="2897505" y="509651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5" name="圆角矩形 34"/>
          <p:cNvSpPr/>
          <p:nvPr/>
        </p:nvSpPr>
        <p:spPr>
          <a:xfrm>
            <a:off x="2211070" y="508698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6" name="圆角矩形 35"/>
          <p:cNvSpPr/>
          <p:nvPr/>
        </p:nvSpPr>
        <p:spPr>
          <a:xfrm>
            <a:off x="2306320" y="6002020"/>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7" name="圆角矩形 36"/>
          <p:cNvSpPr/>
          <p:nvPr/>
        </p:nvSpPr>
        <p:spPr>
          <a:xfrm>
            <a:off x="2182495" y="5487035"/>
            <a:ext cx="648335" cy="342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sz="1200"/>
              <a:t>机构部门</a:t>
            </a:r>
            <a:endParaRPr lang="x-none" altLang="zh-CN" sz="1200"/>
          </a:p>
        </p:txBody>
      </p:sp>
      <p:sp>
        <p:nvSpPr>
          <p:cNvPr id="38" name="椭圆 37"/>
          <p:cNvSpPr/>
          <p:nvPr/>
        </p:nvSpPr>
        <p:spPr>
          <a:xfrm>
            <a:off x="4050030" y="1196975"/>
            <a:ext cx="1296670" cy="154432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p>
            <a:pPr algn="ctr"/>
            <a:r>
              <a:rPr lang="x-none" altLang="zh-CN"/>
              <a:t>政府行政职能</a:t>
            </a:r>
            <a:endParaRPr lang="x-none" altLang="zh-CN"/>
          </a:p>
        </p:txBody>
      </p:sp>
      <p:sp>
        <p:nvSpPr>
          <p:cNvPr id="39" name="椭圆 38"/>
          <p:cNvSpPr/>
          <p:nvPr/>
        </p:nvSpPr>
        <p:spPr>
          <a:xfrm>
            <a:off x="4098290" y="3332480"/>
            <a:ext cx="1296670" cy="154432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p>
            <a:pPr algn="ctr"/>
            <a:r>
              <a:rPr lang="x-none" altLang="zh-CN"/>
              <a:t>社会基础职能</a:t>
            </a:r>
            <a:endParaRPr lang="x-none" altLang="zh-CN"/>
          </a:p>
        </p:txBody>
      </p:sp>
      <p:cxnSp>
        <p:nvCxnSpPr>
          <p:cNvPr id="40" name="直接箭头连接符 39"/>
          <p:cNvCxnSpPr>
            <a:stCxn id="9" idx="2"/>
            <a:endCxn id="13" idx="0"/>
          </p:cNvCxnSpPr>
          <p:nvPr/>
        </p:nvCxnSpPr>
        <p:spPr>
          <a:xfrm flipH="1">
            <a:off x="1219835" y="1130300"/>
            <a:ext cx="66675" cy="8489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a:stCxn id="8" idx="2"/>
            <a:endCxn id="12" idx="0"/>
          </p:cNvCxnSpPr>
          <p:nvPr/>
        </p:nvCxnSpPr>
        <p:spPr>
          <a:xfrm flipH="1">
            <a:off x="2106295" y="1120775"/>
            <a:ext cx="57150" cy="858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a:stCxn id="10" idx="2"/>
            <a:endCxn id="15" idx="0"/>
          </p:cNvCxnSpPr>
          <p:nvPr/>
        </p:nvCxnSpPr>
        <p:spPr>
          <a:xfrm flipH="1">
            <a:off x="2887980" y="1130300"/>
            <a:ext cx="133985" cy="858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a:stCxn id="9" idx="2"/>
            <a:endCxn id="12" idx="0"/>
          </p:cNvCxnSpPr>
          <p:nvPr/>
        </p:nvCxnSpPr>
        <p:spPr>
          <a:xfrm>
            <a:off x="1286510" y="1130300"/>
            <a:ext cx="819785" cy="8489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a:stCxn id="8" idx="2"/>
          </p:cNvCxnSpPr>
          <p:nvPr/>
        </p:nvCxnSpPr>
        <p:spPr>
          <a:xfrm>
            <a:off x="2163445" y="1120775"/>
            <a:ext cx="714375" cy="7918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stCxn id="10" idx="2"/>
            <a:endCxn id="12" idx="0"/>
          </p:cNvCxnSpPr>
          <p:nvPr/>
        </p:nvCxnSpPr>
        <p:spPr>
          <a:xfrm flipH="1">
            <a:off x="2106295" y="1130300"/>
            <a:ext cx="915670" cy="8489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flipH="1">
            <a:off x="1276350" y="1130935"/>
            <a:ext cx="905510" cy="7912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a:stCxn id="13" idx="2"/>
            <a:endCxn id="17" idx="0"/>
          </p:cNvCxnSpPr>
          <p:nvPr/>
        </p:nvCxnSpPr>
        <p:spPr>
          <a:xfrm flipH="1">
            <a:off x="1210310" y="2322195"/>
            <a:ext cx="9525" cy="353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a:endCxn id="16" idx="0"/>
          </p:cNvCxnSpPr>
          <p:nvPr/>
        </p:nvCxnSpPr>
        <p:spPr>
          <a:xfrm>
            <a:off x="1238250" y="2331720"/>
            <a:ext cx="848995" cy="3244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a:endCxn id="14" idx="0"/>
          </p:cNvCxnSpPr>
          <p:nvPr/>
        </p:nvCxnSpPr>
        <p:spPr>
          <a:xfrm>
            <a:off x="1314450" y="2350770"/>
            <a:ext cx="1592580" cy="2959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12" idx="2"/>
            <a:endCxn id="16" idx="0"/>
          </p:cNvCxnSpPr>
          <p:nvPr/>
        </p:nvCxnSpPr>
        <p:spPr>
          <a:xfrm flipH="1">
            <a:off x="2087245" y="2322195"/>
            <a:ext cx="19050" cy="334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a:stCxn id="15" idx="2"/>
            <a:endCxn id="14" idx="0"/>
          </p:cNvCxnSpPr>
          <p:nvPr/>
        </p:nvCxnSpPr>
        <p:spPr>
          <a:xfrm>
            <a:off x="2887980" y="2331720"/>
            <a:ext cx="19050" cy="314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flipH="1">
            <a:off x="2115185" y="2360295"/>
            <a:ext cx="791210" cy="219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a:stCxn id="17" idx="2"/>
            <a:endCxn id="19" idx="0"/>
          </p:cNvCxnSpPr>
          <p:nvPr/>
        </p:nvCxnSpPr>
        <p:spPr>
          <a:xfrm flipH="1">
            <a:off x="1134110" y="3018155"/>
            <a:ext cx="76200" cy="5340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a:endCxn id="18" idx="0"/>
          </p:cNvCxnSpPr>
          <p:nvPr/>
        </p:nvCxnSpPr>
        <p:spPr>
          <a:xfrm>
            <a:off x="1200150" y="3056255"/>
            <a:ext cx="868045" cy="495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a:endCxn id="24" idx="0"/>
          </p:cNvCxnSpPr>
          <p:nvPr/>
        </p:nvCxnSpPr>
        <p:spPr>
          <a:xfrm>
            <a:off x="1238250" y="3037205"/>
            <a:ext cx="1726565" cy="495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14" idx="2"/>
            <a:endCxn id="18" idx="0"/>
          </p:cNvCxnSpPr>
          <p:nvPr/>
        </p:nvCxnSpPr>
        <p:spPr>
          <a:xfrm flipH="1">
            <a:off x="2068195" y="2989580"/>
            <a:ext cx="838835" cy="5626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2925445" y="3037205"/>
            <a:ext cx="38100" cy="495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16" idx="2"/>
          </p:cNvCxnSpPr>
          <p:nvPr/>
        </p:nvCxnSpPr>
        <p:spPr>
          <a:xfrm flipH="1">
            <a:off x="2086610" y="2999105"/>
            <a:ext cx="635" cy="5721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a:stCxn id="19" idx="2"/>
            <a:endCxn id="21" idx="0"/>
          </p:cNvCxnSpPr>
          <p:nvPr/>
        </p:nvCxnSpPr>
        <p:spPr>
          <a:xfrm flipH="1">
            <a:off x="1115060" y="3895090"/>
            <a:ext cx="19050" cy="85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a:endCxn id="20" idx="1"/>
          </p:cNvCxnSpPr>
          <p:nvPr/>
        </p:nvCxnSpPr>
        <p:spPr>
          <a:xfrm>
            <a:off x="1219200" y="3046730"/>
            <a:ext cx="534035" cy="1115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a:stCxn id="14" idx="2"/>
            <a:endCxn id="20" idx="3"/>
          </p:cNvCxnSpPr>
          <p:nvPr/>
        </p:nvCxnSpPr>
        <p:spPr>
          <a:xfrm flipH="1">
            <a:off x="2401570" y="2989580"/>
            <a:ext cx="505460" cy="11722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a:stCxn id="25" idx="2"/>
            <a:endCxn id="22" idx="3"/>
          </p:cNvCxnSpPr>
          <p:nvPr/>
        </p:nvCxnSpPr>
        <p:spPr>
          <a:xfrm flipH="1">
            <a:off x="2392045" y="4324350"/>
            <a:ext cx="572135"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a:stCxn id="21" idx="3"/>
            <a:endCxn id="22" idx="1"/>
          </p:cNvCxnSpPr>
          <p:nvPr/>
        </p:nvCxnSpPr>
        <p:spPr>
          <a:xfrm>
            <a:off x="1438910" y="4152265"/>
            <a:ext cx="304800" cy="438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a:stCxn id="20" idx="1"/>
            <a:endCxn id="23" idx="3"/>
          </p:cNvCxnSpPr>
          <p:nvPr/>
        </p:nvCxnSpPr>
        <p:spPr>
          <a:xfrm flipH="1">
            <a:off x="1429385" y="4161790"/>
            <a:ext cx="323850" cy="4483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a:stCxn id="22" idx="2"/>
            <a:endCxn id="29" idx="0"/>
          </p:cNvCxnSpPr>
          <p:nvPr/>
        </p:nvCxnSpPr>
        <p:spPr>
          <a:xfrm flipH="1">
            <a:off x="1106170" y="4762500"/>
            <a:ext cx="962025" cy="306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直接箭头连接符 65"/>
          <p:cNvCxnSpPr>
            <a:stCxn id="22" idx="2"/>
            <a:endCxn id="35" idx="0"/>
          </p:cNvCxnSpPr>
          <p:nvPr/>
        </p:nvCxnSpPr>
        <p:spPr>
          <a:xfrm>
            <a:off x="2068195" y="4762500"/>
            <a:ext cx="467360" cy="3244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22" idx="2"/>
            <a:endCxn id="34" idx="0"/>
          </p:cNvCxnSpPr>
          <p:nvPr/>
        </p:nvCxnSpPr>
        <p:spPr>
          <a:xfrm>
            <a:off x="2068195" y="4762500"/>
            <a:ext cx="1153795" cy="334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直接箭头连接符 67"/>
          <p:cNvCxnSpPr>
            <a:stCxn id="26" idx="2"/>
          </p:cNvCxnSpPr>
          <p:nvPr/>
        </p:nvCxnSpPr>
        <p:spPr>
          <a:xfrm flipH="1">
            <a:off x="2458720" y="4744085"/>
            <a:ext cx="515620" cy="352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直接箭头连接符 68"/>
          <p:cNvCxnSpPr>
            <a:endCxn id="27" idx="0"/>
          </p:cNvCxnSpPr>
          <p:nvPr/>
        </p:nvCxnSpPr>
        <p:spPr>
          <a:xfrm flipH="1">
            <a:off x="1811655" y="4733925"/>
            <a:ext cx="217805" cy="334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a:stCxn id="23" idx="2"/>
          </p:cNvCxnSpPr>
          <p:nvPr/>
        </p:nvCxnSpPr>
        <p:spPr>
          <a:xfrm>
            <a:off x="1105535" y="4781550"/>
            <a:ext cx="742950" cy="819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a:stCxn id="29" idx="2"/>
          </p:cNvCxnSpPr>
          <p:nvPr/>
        </p:nvCxnSpPr>
        <p:spPr>
          <a:xfrm>
            <a:off x="1106170" y="5411470"/>
            <a:ext cx="103505" cy="285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p:nvPr/>
        </p:nvCxnSpPr>
        <p:spPr>
          <a:xfrm>
            <a:off x="1143000" y="5239385"/>
            <a:ext cx="1391920" cy="447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直接箭头连接符 72"/>
          <p:cNvCxnSpPr/>
          <p:nvPr/>
        </p:nvCxnSpPr>
        <p:spPr>
          <a:xfrm flipH="1">
            <a:off x="3221355" y="5306060"/>
            <a:ext cx="1905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flipH="1">
            <a:off x="2630170" y="5287010"/>
            <a:ext cx="591185" cy="9055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直接箭头连接符 74"/>
          <p:cNvCxnSpPr/>
          <p:nvPr/>
        </p:nvCxnSpPr>
        <p:spPr>
          <a:xfrm>
            <a:off x="1848485" y="5201285"/>
            <a:ext cx="743585" cy="1029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a:endCxn id="30" idx="0"/>
          </p:cNvCxnSpPr>
          <p:nvPr/>
        </p:nvCxnSpPr>
        <p:spPr>
          <a:xfrm flipH="1">
            <a:off x="1868170" y="5563235"/>
            <a:ext cx="66040" cy="4298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直接箭头连接符 76"/>
          <p:cNvCxnSpPr>
            <a:endCxn id="33" idx="0"/>
          </p:cNvCxnSpPr>
          <p:nvPr/>
        </p:nvCxnSpPr>
        <p:spPr>
          <a:xfrm flipH="1">
            <a:off x="1124585" y="5677535"/>
            <a:ext cx="46990" cy="286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a:endCxn id="33" idx="3"/>
          </p:cNvCxnSpPr>
          <p:nvPr/>
        </p:nvCxnSpPr>
        <p:spPr>
          <a:xfrm flipH="1">
            <a:off x="1448435" y="5772785"/>
            <a:ext cx="466725" cy="3625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直接箭头连接符 78"/>
          <p:cNvCxnSpPr>
            <a:stCxn id="10" idx="3"/>
            <a:endCxn id="38" idx="2"/>
          </p:cNvCxnSpPr>
          <p:nvPr/>
        </p:nvCxnSpPr>
        <p:spPr>
          <a:xfrm>
            <a:off x="3345815" y="958850"/>
            <a:ext cx="704215" cy="10102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直接箭头连接符 79"/>
          <p:cNvCxnSpPr>
            <a:endCxn id="38" idx="2"/>
          </p:cNvCxnSpPr>
          <p:nvPr/>
        </p:nvCxnSpPr>
        <p:spPr>
          <a:xfrm>
            <a:off x="1924050" y="902335"/>
            <a:ext cx="212598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a:endCxn id="38" idx="2"/>
          </p:cNvCxnSpPr>
          <p:nvPr/>
        </p:nvCxnSpPr>
        <p:spPr>
          <a:xfrm>
            <a:off x="989965" y="921385"/>
            <a:ext cx="3060065" cy="1047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直接箭头连接符 81"/>
          <p:cNvCxnSpPr>
            <a:stCxn id="15" idx="3"/>
            <a:endCxn id="38" idx="2"/>
          </p:cNvCxnSpPr>
          <p:nvPr/>
        </p:nvCxnSpPr>
        <p:spPr>
          <a:xfrm flipV="1">
            <a:off x="3211830" y="1969135"/>
            <a:ext cx="838200" cy="1911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a:endCxn id="38" idx="2"/>
          </p:cNvCxnSpPr>
          <p:nvPr/>
        </p:nvCxnSpPr>
        <p:spPr>
          <a:xfrm flipV="1">
            <a:off x="1876425" y="1969135"/>
            <a:ext cx="2173605" cy="133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直接箭头连接符 83"/>
          <p:cNvCxnSpPr>
            <a:stCxn id="13" idx="3"/>
            <a:endCxn id="38" idx="2"/>
          </p:cNvCxnSpPr>
          <p:nvPr/>
        </p:nvCxnSpPr>
        <p:spPr>
          <a:xfrm flipV="1">
            <a:off x="1543685" y="1969135"/>
            <a:ext cx="2506345" cy="1816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直接箭头连接符 84"/>
          <p:cNvCxnSpPr>
            <a:stCxn id="14" idx="3"/>
            <a:endCxn id="38" idx="2"/>
          </p:cNvCxnSpPr>
          <p:nvPr/>
        </p:nvCxnSpPr>
        <p:spPr>
          <a:xfrm flipV="1">
            <a:off x="3230880" y="1969135"/>
            <a:ext cx="819150" cy="8489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直接箭头连接符 85"/>
          <p:cNvCxnSpPr>
            <a:stCxn id="16" idx="3"/>
          </p:cNvCxnSpPr>
          <p:nvPr/>
        </p:nvCxnSpPr>
        <p:spPr>
          <a:xfrm flipV="1">
            <a:off x="2411095" y="2026920"/>
            <a:ext cx="1630045" cy="8007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直接箭头连接符 86"/>
          <p:cNvCxnSpPr/>
          <p:nvPr/>
        </p:nvCxnSpPr>
        <p:spPr>
          <a:xfrm flipV="1">
            <a:off x="1153160" y="1960245"/>
            <a:ext cx="2973705" cy="84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直接箭头连接符 87"/>
          <p:cNvCxnSpPr>
            <a:stCxn id="10" idx="2"/>
            <a:endCxn id="39" idx="1"/>
          </p:cNvCxnSpPr>
          <p:nvPr/>
        </p:nvCxnSpPr>
        <p:spPr>
          <a:xfrm>
            <a:off x="3021965" y="1130300"/>
            <a:ext cx="1266190" cy="2428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a:off x="2219960" y="949960"/>
            <a:ext cx="2487930" cy="2659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p:nvPr/>
        </p:nvCxnSpPr>
        <p:spPr>
          <a:xfrm>
            <a:off x="1438275" y="1016635"/>
            <a:ext cx="3136265" cy="2526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nvCxnSpPr>
        <p:spPr>
          <a:xfrm>
            <a:off x="3011170" y="2827655"/>
            <a:ext cx="1572895" cy="715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a:endCxn id="39" idx="1"/>
          </p:cNvCxnSpPr>
          <p:nvPr/>
        </p:nvCxnSpPr>
        <p:spPr>
          <a:xfrm flipV="1">
            <a:off x="2773045" y="3558540"/>
            <a:ext cx="1515110" cy="165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直接箭头连接符 92"/>
          <p:cNvCxnSpPr>
            <a:stCxn id="25" idx="2"/>
          </p:cNvCxnSpPr>
          <p:nvPr/>
        </p:nvCxnSpPr>
        <p:spPr>
          <a:xfrm flipV="1">
            <a:off x="2964180" y="3571240"/>
            <a:ext cx="1581785" cy="7531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p:nvPr/>
        </p:nvCxnSpPr>
        <p:spPr>
          <a:xfrm flipV="1">
            <a:off x="3183255" y="3571240"/>
            <a:ext cx="1372235" cy="1048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直接箭头连接符 94"/>
          <p:cNvCxnSpPr>
            <a:stCxn id="34" idx="3"/>
          </p:cNvCxnSpPr>
          <p:nvPr/>
        </p:nvCxnSpPr>
        <p:spPr>
          <a:xfrm flipV="1">
            <a:off x="3545840" y="3666490"/>
            <a:ext cx="1028700" cy="16014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直接箭头连接符 95"/>
          <p:cNvCxnSpPr>
            <a:stCxn id="32" idx="3"/>
          </p:cNvCxnSpPr>
          <p:nvPr/>
        </p:nvCxnSpPr>
        <p:spPr>
          <a:xfrm flipV="1">
            <a:off x="3526790" y="4085590"/>
            <a:ext cx="800100" cy="15919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p:nvPr/>
        </p:nvCxnSpPr>
        <p:spPr>
          <a:xfrm flipV="1">
            <a:off x="2639695" y="3990340"/>
            <a:ext cx="1791970" cy="12871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直接箭头连接符 97"/>
          <p:cNvCxnSpPr/>
          <p:nvPr/>
        </p:nvCxnSpPr>
        <p:spPr>
          <a:xfrm flipV="1">
            <a:off x="1981835" y="3990340"/>
            <a:ext cx="2526030" cy="1239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直接箭头连接符 98"/>
          <p:cNvCxnSpPr/>
          <p:nvPr/>
        </p:nvCxnSpPr>
        <p:spPr>
          <a:xfrm flipV="1">
            <a:off x="1323975" y="3980815"/>
            <a:ext cx="3231515" cy="12680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直接箭头连接符 99"/>
          <p:cNvCxnSpPr/>
          <p:nvPr/>
        </p:nvCxnSpPr>
        <p:spPr>
          <a:xfrm flipV="1">
            <a:off x="2124710" y="3542665"/>
            <a:ext cx="2364105" cy="133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p:nvCxnSpPr>
        <p:spPr>
          <a:xfrm flipV="1">
            <a:off x="1076325" y="3771265"/>
            <a:ext cx="3231515"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直接箭头连接符 101"/>
          <p:cNvCxnSpPr/>
          <p:nvPr/>
        </p:nvCxnSpPr>
        <p:spPr>
          <a:xfrm flipV="1">
            <a:off x="1228725" y="1998345"/>
            <a:ext cx="2802890" cy="2164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直接箭头连接符 102"/>
          <p:cNvCxnSpPr/>
          <p:nvPr/>
        </p:nvCxnSpPr>
        <p:spPr>
          <a:xfrm flipV="1">
            <a:off x="848360" y="3780790"/>
            <a:ext cx="3449955" cy="1992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直接箭头连接符 103"/>
          <p:cNvCxnSpPr>
            <a:endCxn id="39" idx="3"/>
          </p:cNvCxnSpPr>
          <p:nvPr/>
        </p:nvCxnSpPr>
        <p:spPr>
          <a:xfrm flipV="1">
            <a:off x="2553970" y="4650740"/>
            <a:ext cx="1734185" cy="15894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a:endCxn id="38" idx="4"/>
          </p:cNvCxnSpPr>
          <p:nvPr/>
        </p:nvCxnSpPr>
        <p:spPr>
          <a:xfrm flipV="1">
            <a:off x="2505710" y="2741295"/>
            <a:ext cx="2192655" cy="3432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a:endCxn id="38" idx="4"/>
          </p:cNvCxnSpPr>
          <p:nvPr/>
        </p:nvCxnSpPr>
        <p:spPr>
          <a:xfrm flipV="1">
            <a:off x="3183255" y="2741295"/>
            <a:ext cx="1515110" cy="1363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文本框 106"/>
          <p:cNvSpPr txBox="1"/>
          <p:nvPr/>
        </p:nvSpPr>
        <p:spPr>
          <a:xfrm>
            <a:off x="142240" y="692150"/>
            <a:ext cx="466725" cy="657860"/>
          </a:xfrm>
          <a:prstGeom prst="rect">
            <a:avLst/>
          </a:prstGeom>
          <a:noFill/>
        </p:spPr>
        <p:txBody>
          <a:bodyPr wrap="square" rtlCol="0">
            <a:spAutoFit/>
          </a:bodyPr>
          <a:p>
            <a:r>
              <a:rPr lang="x-none" altLang="zh-CN"/>
              <a:t>中央</a:t>
            </a:r>
            <a:endParaRPr lang="x-none" altLang="zh-CN"/>
          </a:p>
        </p:txBody>
      </p:sp>
      <p:sp>
        <p:nvSpPr>
          <p:cNvPr id="108" name="文本框 107"/>
          <p:cNvSpPr txBox="1"/>
          <p:nvPr/>
        </p:nvSpPr>
        <p:spPr>
          <a:xfrm>
            <a:off x="94615" y="2036445"/>
            <a:ext cx="447675" cy="383540"/>
          </a:xfrm>
          <a:prstGeom prst="rect">
            <a:avLst/>
          </a:prstGeom>
          <a:noFill/>
        </p:spPr>
        <p:txBody>
          <a:bodyPr wrap="square" rtlCol="0">
            <a:spAutoFit/>
          </a:bodyPr>
          <a:p>
            <a:r>
              <a:rPr lang="x-none" altLang="zh-CN"/>
              <a:t>省</a:t>
            </a:r>
            <a:endParaRPr lang="x-none" altLang="zh-CN"/>
          </a:p>
        </p:txBody>
      </p:sp>
      <p:sp>
        <p:nvSpPr>
          <p:cNvPr id="109" name="文本框 108"/>
          <p:cNvSpPr txBox="1"/>
          <p:nvPr/>
        </p:nvSpPr>
        <p:spPr>
          <a:xfrm>
            <a:off x="180340" y="3704590"/>
            <a:ext cx="361950" cy="383540"/>
          </a:xfrm>
          <a:prstGeom prst="rect">
            <a:avLst/>
          </a:prstGeom>
          <a:noFill/>
        </p:spPr>
        <p:txBody>
          <a:bodyPr wrap="square" rtlCol="0">
            <a:spAutoFit/>
          </a:bodyPr>
          <a:p>
            <a:r>
              <a:rPr lang="x-none" altLang="zh-CN"/>
              <a:t>市</a:t>
            </a:r>
            <a:endParaRPr lang="x-none" altLang="zh-CN"/>
          </a:p>
        </p:txBody>
      </p:sp>
      <p:sp>
        <p:nvSpPr>
          <p:cNvPr id="110" name="文本框 109"/>
          <p:cNvSpPr txBox="1"/>
          <p:nvPr/>
        </p:nvSpPr>
        <p:spPr>
          <a:xfrm>
            <a:off x="208915" y="5344160"/>
            <a:ext cx="257175" cy="383540"/>
          </a:xfrm>
          <a:prstGeom prst="rect">
            <a:avLst/>
          </a:prstGeom>
          <a:noFill/>
        </p:spPr>
        <p:txBody>
          <a:bodyPr wrap="square" rtlCol="0">
            <a:spAutoFit/>
          </a:bodyPr>
          <a:p>
            <a:r>
              <a:rPr lang="x-none" altLang="zh-CN"/>
              <a:t>县</a:t>
            </a:r>
            <a:endParaRPr lang="x-none" altLang="zh-CN"/>
          </a:p>
        </p:txBody>
      </p:sp>
      <p:sp>
        <p:nvSpPr>
          <p:cNvPr id="111" name="矩形 110"/>
          <p:cNvSpPr/>
          <p:nvPr/>
        </p:nvSpPr>
        <p:spPr>
          <a:xfrm>
            <a:off x="5766435" y="293370"/>
            <a:ext cx="162560" cy="63290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zh-CN" altLang="en-US"/>
          </a:p>
        </p:txBody>
      </p:sp>
      <p:sp>
        <p:nvSpPr>
          <p:cNvPr id="112" name="椭圆 111"/>
          <p:cNvSpPr/>
          <p:nvPr/>
        </p:nvSpPr>
        <p:spPr>
          <a:xfrm>
            <a:off x="6624320" y="3723640"/>
            <a:ext cx="4594225" cy="303149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13" name="椭圆 112"/>
          <p:cNvSpPr/>
          <p:nvPr/>
        </p:nvSpPr>
        <p:spPr>
          <a:xfrm>
            <a:off x="6567170" y="311150"/>
            <a:ext cx="4594225" cy="303149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16" name="椭圆 115"/>
          <p:cNvSpPr/>
          <p:nvPr/>
        </p:nvSpPr>
        <p:spPr>
          <a:xfrm>
            <a:off x="6624320" y="1521460"/>
            <a:ext cx="2449830" cy="114427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17" name="椭圆 116"/>
          <p:cNvSpPr/>
          <p:nvPr/>
        </p:nvSpPr>
        <p:spPr>
          <a:xfrm>
            <a:off x="7682230" y="387985"/>
            <a:ext cx="2449830" cy="1144270"/>
          </a:xfrm>
          <a:prstGeom prst="ellipse">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18" name="矩形 117"/>
          <p:cNvSpPr/>
          <p:nvPr/>
        </p:nvSpPr>
        <p:spPr>
          <a:xfrm>
            <a:off x="8482965" y="911860"/>
            <a:ext cx="838835" cy="457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sz="1200"/>
              <a:t>机构部门</a:t>
            </a:r>
            <a:endParaRPr lang="x-none" altLang="zh-CN" sz="1200"/>
          </a:p>
        </p:txBody>
      </p:sp>
      <p:sp>
        <p:nvSpPr>
          <p:cNvPr id="119" name="矩形 118"/>
          <p:cNvSpPr/>
          <p:nvPr/>
        </p:nvSpPr>
        <p:spPr>
          <a:xfrm>
            <a:off x="6910070" y="2026920"/>
            <a:ext cx="838835" cy="457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sz="1200"/>
              <a:t>机构部门</a:t>
            </a:r>
            <a:endParaRPr lang="x-none" altLang="zh-CN" sz="1200"/>
          </a:p>
        </p:txBody>
      </p:sp>
      <p:sp>
        <p:nvSpPr>
          <p:cNvPr id="120" name="矩形 119"/>
          <p:cNvSpPr/>
          <p:nvPr/>
        </p:nvSpPr>
        <p:spPr>
          <a:xfrm>
            <a:off x="7863205" y="2007870"/>
            <a:ext cx="838835" cy="457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sz="1200"/>
              <a:t>机构部门</a:t>
            </a:r>
            <a:endParaRPr lang="x-none" altLang="zh-CN" sz="1200"/>
          </a:p>
        </p:txBody>
      </p:sp>
      <p:sp>
        <p:nvSpPr>
          <p:cNvPr id="124" name="文本框 123"/>
          <p:cNvSpPr txBox="1"/>
          <p:nvPr/>
        </p:nvSpPr>
        <p:spPr>
          <a:xfrm>
            <a:off x="8559165" y="463550"/>
            <a:ext cx="676910" cy="383540"/>
          </a:xfrm>
          <a:prstGeom prst="rect">
            <a:avLst/>
          </a:prstGeom>
          <a:noFill/>
        </p:spPr>
        <p:txBody>
          <a:bodyPr wrap="square" rtlCol="0">
            <a:spAutoFit/>
          </a:bodyPr>
          <a:p>
            <a:r>
              <a:rPr lang="x-none" altLang="zh-CN"/>
              <a:t>中央</a:t>
            </a:r>
            <a:endParaRPr lang="x-none" altLang="zh-CN"/>
          </a:p>
        </p:txBody>
      </p:sp>
      <p:sp>
        <p:nvSpPr>
          <p:cNvPr id="125" name="文本框 124"/>
          <p:cNvSpPr txBox="1"/>
          <p:nvPr/>
        </p:nvSpPr>
        <p:spPr>
          <a:xfrm>
            <a:off x="7606030" y="1578610"/>
            <a:ext cx="410210" cy="383540"/>
          </a:xfrm>
          <a:prstGeom prst="rect">
            <a:avLst/>
          </a:prstGeom>
          <a:noFill/>
        </p:spPr>
        <p:txBody>
          <a:bodyPr wrap="square" rtlCol="0">
            <a:spAutoFit/>
          </a:bodyPr>
          <a:p>
            <a:r>
              <a:rPr lang="x-none" altLang="zh-CN"/>
              <a:t>省</a:t>
            </a:r>
            <a:endParaRPr lang="x-none" altLang="zh-CN"/>
          </a:p>
        </p:txBody>
      </p:sp>
      <p:sp>
        <p:nvSpPr>
          <p:cNvPr id="127" name="文本框 126"/>
          <p:cNvSpPr txBox="1"/>
          <p:nvPr/>
        </p:nvSpPr>
        <p:spPr>
          <a:xfrm>
            <a:off x="8139430" y="2780030"/>
            <a:ext cx="1582420" cy="383540"/>
          </a:xfrm>
          <a:prstGeom prst="rect">
            <a:avLst/>
          </a:prstGeom>
          <a:noFill/>
        </p:spPr>
        <p:txBody>
          <a:bodyPr wrap="square" rtlCol="0">
            <a:spAutoFit/>
          </a:bodyPr>
          <a:p>
            <a:r>
              <a:rPr lang="x-none" altLang="zh-CN"/>
              <a:t>政府行政职能</a:t>
            </a:r>
            <a:endParaRPr lang="x-none" altLang="zh-CN"/>
          </a:p>
        </p:txBody>
      </p:sp>
      <p:cxnSp>
        <p:nvCxnSpPr>
          <p:cNvPr id="128" name="直接箭头连接符 127"/>
          <p:cNvCxnSpPr>
            <a:endCxn id="119" idx="0"/>
          </p:cNvCxnSpPr>
          <p:nvPr/>
        </p:nvCxnSpPr>
        <p:spPr>
          <a:xfrm flipH="1">
            <a:off x="7329805" y="1235710"/>
            <a:ext cx="1677670" cy="7912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直接箭头连接符 128"/>
          <p:cNvCxnSpPr>
            <a:endCxn id="120" idx="0"/>
          </p:cNvCxnSpPr>
          <p:nvPr/>
        </p:nvCxnSpPr>
        <p:spPr>
          <a:xfrm flipH="1">
            <a:off x="8282940" y="1321435"/>
            <a:ext cx="657860" cy="686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椭圆 131"/>
          <p:cNvSpPr/>
          <p:nvPr/>
        </p:nvSpPr>
        <p:spPr>
          <a:xfrm>
            <a:off x="7158355" y="4095115"/>
            <a:ext cx="1259840" cy="114427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大社区</a:t>
            </a:r>
            <a:endParaRPr lang="x-none" altLang="zh-CN"/>
          </a:p>
        </p:txBody>
      </p:sp>
      <p:sp>
        <p:nvSpPr>
          <p:cNvPr id="133" name="椭圆 132"/>
          <p:cNvSpPr/>
          <p:nvPr/>
        </p:nvSpPr>
        <p:spPr>
          <a:xfrm>
            <a:off x="9274810" y="3971290"/>
            <a:ext cx="1249680" cy="114427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大社区</a:t>
            </a:r>
            <a:endParaRPr lang="x-none" altLang="zh-CN"/>
          </a:p>
        </p:txBody>
      </p:sp>
      <p:sp>
        <p:nvSpPr>
          <p:cNvPr id="134" name="椭圆 133"/>
          <p:cNvSpPr/>
          <p:nvPr/>
        </p:nvSpPr>
        <p:spPr>
          <a:xfrm>
            <a:off x="8245475" y="4866640"/>
            <a:ext cx="1315720" cy="114427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大社区</a:t>
            </a:r>
            <a:endParaRPr lang="x-none" altLang="zh-CN"/>
          </a:p>
        </p:txBody>
      </p:sp>
      <p:sp>
        <p:nvSpPr>
          <p:cNvPr id="135" name="文本框 134"/>
          <p:cNvSpPr txBox="1"/>
          <p:nvPr/>
        </p:nvSpPr>
        <p:spPr>
          <a:xfrm>
            <a:off x="8197215" y="6116320"/>
            <a:ext cx="1640205" cy="383540"/>
          </a:xfrm>
          <a:prstGeom prst="rect">
            <a:avLst/>
          </a:prstGeom>
          <a:noFill/>
        </p:spPr>
        <p:txBody>
          <a:bodyPr wrap="square" rtlCol="0">
            <a:spAutoFit/>
          </a:bodyPr>
          <a:p>
            <a:r>
              <a:rPr lang="x-none" altLang="zh-CN"/>
              <a:t>社会基础职能</a:t>
            </a:r>
            <a:endParaRPr lang="x-none" altLang="zh-CN"/>
          </a:p>
        </p:txBody>
      </p:sp>
      <p:cxnSp>
        <p:nvCxnSpPr>
          <p:cNvPr id="136" name="直接箭头连接符 135"/>
          <p:cNvCxnSpPr>
            <a:stCxn id="113" idx="4"/>
            <a:endCxn id="132" idx="7"/>
          </p:cNvCxnSpPr>
          <p:nvPr/>
        </p:nvCxnSpPr>
        <p:spPr>
          <a:xfrm flipH="1">
            <a:off x="8233410" y="3342640"/>
            <a:ext cx="631190" cy="920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7" name="直接箭头连接符 136"/>
          <p:cNvCxnSpPr>
            <a:stCxn id="113" idx="4"/>
            <a:endCxn id="133" idx="1"/>
          </p:cNvCxnSpPr>
          <p:nvPr/>
        </p:nvCxnSpPr>
        <p:spPr>
          <a:xfrm>
            <a:off x="8864600" y="3342640"/>
            <a:ext cx="593090" cy="7962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8" name="直接箭头连接符 137"/>
          <p:cNvCxnSpPr>
            <a:endCxn id="134" idx="0"/>
          </p:cNvCxnSpPr>
          <p:nvPr/>
        </p:nvCxnSpPr>
        <p:spPr>
          <a:xfrm>
            <a:off x="8845550" y="3352165"/>
            <a:ext cx="57785" cy="1514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9" name="虚尾箭头 138"/>
          <p:cNvSpPr/>
          <p:nvPr/>
        </p:nvSpPr>
        <p:spPr>
          <a:xfrm>
            <a:off x="5109845" y="2484755"/>
            <a:ext cx="1572895" cy="1115060"/>
          </a:xfrm>
          <a:prstGeom prst="strip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社会组织形态转变</a:t>
            </a:r>
            <a:endParaRPr lang="x-none" altLang="zh-CN">
              <a:solidFill>
                <a:schemeClr val="tx1"/>
              </a:solidFill>
            </a:endParaRPr>
          </a:p>
        </p:txBody>
      </p:sp>
      <p:sp>
        <p:nvSpPr>
          <p:cNvPr id="141" name="文本框 140"/>
          <p:cNvSpPr txBox="1"/>
          <p:nvPr/>
        </p:nvSpPr>
        <p:spPr>
          <a:xfrm>
            <a:off x="3964940" y="358775"/>
            <a:ext cx="1392555" cy="383540"/>
          </a:xfrm>
          <a:prstGeom prst="rect">
            <a:avLst/>
          </a:prstGeom>
          <a:noFill/>
        </p:spPr>
        <p:txBody>
          <a:bodyPr wrap="square" rtlCol="0">
            <a:spAutoFit/>
          </a:bodyPr>
          <a:p>
            <a:r>
              <a:rPr lang="x-none" altLang="zh-CN"/>
              <a:t>官僚科层制</a:t>
            </a:r>
            <a:endParaRPr lang="x-none" altLang="zh-CN"/>
          </a:p>
        </p:txBody>
      </p:sp>
      <p:sp>
        <p:nvSpPr>
          <p:cNvPr id="142" name="文本框 141"/>
          <p:cNvSpPr txBox="1"/>
          <p:nvPr/>
        </p:nvSpPr>
        <p:spPr>
          <a:xfrm>
            <a:off x="6042660" y="311150"/>
            <a:ext cx="1201420" cy="383540"/>
          </a:xfrm>
          <a:prstGeom prst="rect">
            <a:avLst/>
          </a:prstGeom>
          <a:noFill/>
        </p:spPr>
        <p:txBody>
          <a:bodyPr wrap="square" rtlCol="0">
            <a:spAutoFit/>
          </a:bodyPr>
          <a:p>
            <a:r>
              <a:rPr lang="x-none" altLang="zh-CN"/>
              <a:t>职能分离</a:t>
            </a:r>
            <a:endParaRPr lang="x-none" altLang="zh-CN"/>
          </a:p>
        </p:txBody>
      </p:sp>
      <p:cxnSp>
        <p:nvCxnSpPr>
          <p:cNvPr id="143" name="直接箭头连接符 142"/>
          <p:cNvCxnSpPr/>
          <p:nvPr/>
        </p:nvCxnSpPr>
        <p:spPr>
          <a:xfrm flipV="1">
            <a:off x="3202305" y="2732405"/>
            <a:ext cx="1477010" cy="895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4" name="直接箭头连接符 143"/>
          <p:cNvCxnSpPr>
            <a:stCxn id="20" idx="3"/>
            <a:endCxn id="38" idx="3"/>
          </p:cNvCxnSpPr>
          <p:nvPr/>
        </p:nvCxnSpPr>
        <p:spPr>
          <a:xfrm flipV="1">
            <a:off x="2401570" y="2515235"/>
            <a:ext cx="1838325" cy="16465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圆柱形 3"/>
          <p:cNvSpPr/>
          <p:nvPr/>
        </p:nvSpPr>
        <p:spPr>
          <a:xfrm>
            <a:off x="897255" y="5833745"/>
            <a:ext cx="1684020" cy="92456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幼儿园</a:t>
            </a:r>
            <a:endParaRPr lang="zh-CN" altLang="en-US"/>
          </a:p>
        </p:txBody>
      </p:sp>
      <p:sp>
        <p:nvSpPr>
          <p:cNvPr id="5" name="圆柱形 4"/>
          <p:cNvSpPr/>
          <p:nvPr/>
        </p:nvSpPr>
        <p:spPr>
          <a:xfrm>
            <a:off x="1149350" y="5240020"/>
            <a:ext cx="1196975" cy="71818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小学</a:t>
            </a:r>
            <a:endParaRPr lang="zh-CN" altLang="en-US"/>
          </a:p>
        </p:txBody>
      </p:sp>
      <p:sp>
        <p:nvSpPr>
          <p:cNvPr id="6" name="圆柱形 5"/>
          <p:cNvSpPr/>
          <p:nvPr/>
        </p:nvSpPr>
        <p:spPr>
          <a:xfrm>
            <a:off x="1322705" y="4710430"/>
            <a:ext cx="850265" cy="62039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中学</a:t>
            </a:r>
            <a:endParaRPr lang="zh-CN" altLang="en-US"/>
          </a:p>
        </p:txBody>
      </p:sp>
      <p:sp>
        <p:nvSpPr>
          <p:cNvPr id="7" name="圆柱形 6"/>
          <p:cNvSpPr/>
          <p:nvPr/>
        </p:nvSpPr>
        <p:spPr>
          <a:xfrm>
            <a:off x="1471295" y="3985260"/>
            <a:ext cx="553085" cy="81724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高中</a:t>
            </a:r>
            <a:endParaRPr lang="zh-CN" altLang="en-US"/>
          </a:p>
        </p:txBody>
      </p:sp>
      <p:sp>
        <p:nvSpPr>
          <p:cNvPr id="8" name="圆柱形 7"/>
          <p:cNvSpPr/>
          <p:nvPr/>
        </p:nvSpPr>
        <p:spPr>
          <a:xfrm>
            <a:off x="1549400" y="3143250"/>
            <a:ext cx="379730" cy="941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大学</a:t>
            </a:r>
            <a:endParaRPr lang="zh-CN" altLang="en-US"/>
          </a:p>
        </p:txBody>
      </p:sp>
      <p:sp>
        <p:nvSpPr>
          <p:cNvPr id="9" name="圆柱形 8"/>
          <p:cNvSpPr/>
          <p:nvPr/>
        </p:nvSpPr>
        <p:spPr>
          <a:xfrm>
            <a:off x="1611630" y="2317750"/>
            <a:ext cx="272415" cy="88328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学术</a:t>
            </a:r>
            <a:endParaRPr lang="zh-CN" altLang="en-US"/>
          </a:p>
        </p:txBody>
      </p:sp>
      <p:sp>
        <p:nvSpPr>
          <p:cNvPr id="10" name="矩形 9"/>
          <p:cNvSpPr/>
          <p:nvPr/>
        </p:nvSpPr>
        <p:spPr>
          <a:xfrm>
            <a:off x="3368675" y="171450"/>
            <a:ext cx="99060" cy="657098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1" name="文本框 10"/>
          <p:cNvSpPr txBox="1"/>
          <p:nvPr/>
        </p:nvSpPr>
        <p:spPr>
          <a:xfrm>
            <a:off x="134620" y="171450"/>
            <a:ext cx="3153410" cy="1938020"/>
          </a:xfrm>
          <a:prstGeom prst="rect">
            <a:avLst/>
          </a:prstGeom>
          <a:noFill/>
        </p:spPr>
        <p:txBody>
          <a:bodyPr wrap="square" rtlCol="0">
            <a:spAutoFit/>
          </a:bodyPr>
          <a:p>
            <a:r>
              <a:rPr lang="zh-CN" altLang="en-US" sz="1200"/>
              <a:t>传统教育的科层制选拔人才，形式单一，以分数线为唯一参考标准，而由于人的专注力和心智开发，在同一时间阶段是不同的，有的人在读书时候专注力集中，心智开发早，考试成绩自然会好些，相反一些人专注力和心智开发迟一些，就会在出来社会之后，才会体现出来。所以，一考定终身的这种方式是和终身学习相违背的，而选拔人才也落于教条形式主义，考试成绩和能力并不能划上等号。</a:t>
            </a:r>
            <a:endParaRPr lang="zh-CN" altLang="en-US" sz="1200"/>
          </a:p>
        </p:txBody>
      </p:sp>
      <p:sp>
        <p:nvSpPr>
          <p:cNvPr id="12" name="圆柱形 11"/>
          <p:cNvSpPr/>
          <p:nvPr/>
        </p:nvSpPr>
        <p:spPr>
          <a:xfrm>
            <a:off x="4110355" y="5916295"/>
            <a:ext cx="1873885" cy="75946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幼儿园</a:t>
            </a:r>
            <a:endParaRPr lang="zh-CN" altLang="en-US"/>
          </a:p>
        </p:txBody>
      </p:sp>
      <p:sp>
        <p:nvSpPr>
          <p:cNvPr id="13" name="圆角矩形 12"/>
          <p:cNvSpPr/>
          <p:nvPr/>
        </p:nvSpPr>
        <p:spPr>
          <a:xfrm>
            <a:off x="7618730" y="6015355"/>
            <a:ext cx="3941445" cy="561340"/>
          </a:xfrm>
          <a:prstGeom prst="roundRect">
            <a:avLst/>
          </a:prstGeom>
          <a:solidFill>
            <a:schemeClr val="accent6">
              <a:lumMod val="40000"/>
              <a:lumOff val="60000"/>
            </a:schemeClr>
          </a:solid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solidFill>
                  <a:schemeClr val="tx1"/>
                </a:solidFill>
              </a:rPr>
              <a:t>多元化引导，发散式互动</a:t>
            </a:r>
            <a:endParaRPr lang="zh-CN" altLang="en-US" sz="1400">
              <a:solidFill>
                <a:schemeClr val="tx1"/>
              </a:solidFill>
            </a:endParaRPr>
          </a:p>
        </p:txBody>
      </p:sp>
      <p:sp>
        <p:nvSpPr>
          <p:cNvPr id="15" name="圆柱形 14"/>
          <p:cNvSpPr/>
          <p:nvPr/>
        </p:nvSpPr>
        <p:spPr>
          <a:xfrm>
            <a:off x="4345305" y="5297170"/>
            <a:ext cx="1403350" cy="71818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小学</a:t>
            </a:r>
            <a:endParaRPr lang="zh-CN" altLang="en-US"/>
          </a:p>
        </p:txBody>
      </p:sp>
      <p:sp>
        <p:nvSpPr>
          <p:cNvPr id="16" name="圆角矩形 15"/>
          <p:cNvSpPr/>
          <p:nvPr/>
        </p:nvSpPr>
        <p:spPr>
          <a:xfrm>
            <a:off x="7618730" y="5330825"/>
            <a:ext cx="3941445" cy="561340"/>
          </a:xfrm>
          <a:prstGeom prst="roundRect">
            <a:avLst/>
          </a:prstGeom>
          <a:solidFill>
            <a:schemeClr val="accent6">
              <a:lumMod val="40000"/>
              <a:lumOff val="60000"/>
            </a:schemeClr>
          </a:solidFill>
          <a:ln>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solidFill>
                  <a:schemeClr val="tx1"/>
                </a:solidFill>
              </a:rPr>
              <a:t>心智启蒙，以图像或实物人格作故事引导，参与家务，培养自立</a:t>
            </a:r>
            <a:endParaRPr lang="zh-CN" altLang="en-US" sz="1400">
              <a:solidFill>
                <a:schemeClr val="tx1"/>
              </a:solidFill>
            </a:endParaRPr>
          </a:p>
        </p:txBody>
      </p:sp>
      <p:sp>
        <p:nvSpPr>
          <p:cNvPr id="20" name="右箭头 19"/>
          <p:cNvSpPr/>
          <p:nvPr/>
        </p:nvSpPr>
        <p:spPr>
          <a:xfrm>
            <a:off x="5753100" y="5528945"/>
            <a:ext cx="1866265" cy="222885"/>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右箭头 20"/>
          <p:cNvSpPr/>
          <p:nvPr/>
        </p:nvSpPr>
        <p:spPr>
          <a:xfrm>
            <a:off x="5975985" y="6164580"/>
            <a:ext cx="1642745" cy="255905"/>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圆柱形 21"/>
          <p:cNvSpPr/>
          <p:nvPr/>
        </p:nvSpPr>
        <p:spPr>
          <a:xfrm>
            <a:off x="4547235" y="4756785"/>
            <a:ext cx="998855" cy="62039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中学</a:t>
            </a:r>
            <a:endParaRPr lang="zh-CN" altLang="en-US"/>
          </a:p>
        </p:txBody>
      </p:sp>
      <p:sp>
        <p:nvSpPr>
          <p:cNvPr id="23" name="圆角矩形 22"/>
          <p:cNvSpPr/>
          <p:nvPr/>
        </p:nvSpPr>
        <p:spPr>
          <a:xfrm>
            <a:off x="7618730" y="4629150"/>
            <a:ext cx="3941445" cy="561340"/>
          </a:xfrm>
          <a:prstGeom prst="roundRect">
            <a:avLst/>
          </a:prstGeom>
          <a:solidFill>
            <a:schemeClr val="accent6">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solidFill>
                  <a:schemeClr val="tx1"/>
                </a:solidFill>
              </a:rPr>
              <a:t>心智开发与劳动</a:t>
            </a:r>
            <a:r>
              <a:rPr lang="zh-CN" altLang="en-US" sz="1400">
                <a:solidFill>
                  <a:schemeClr val="tx1"/>
                </a:solidFill>
                <a:sym typeface="+mn-ea"/>
              </a:rPr>
              <a:t>教育，进一步引导心智进行人格思考，通过劳动来体验理解大自然</a:t>
            </a:r>
            <a:endParaRPr lang="en-US" altLang="zh-CN" sz="1400">
              <a:solidFill>
                <a:schemeClr val="tx1"/>
              </a:solidFill>
            </a:endParaRPr>
          </a:p>
        </p:txBody>
      </p:sp>
      <p:sp>
        <p:nvSpPr>
          <p:cNvPr id="24" name="右箭头 23"/>
          <p:cNvSpPr/>
          <p:nvPr/>
        </p:nvSpPr>
        <p:spPr>
          <a:xfrm>
            <a:off x="5554980" y="4934585"/>
            <a:ext cx="2047240" cy="222885"/>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柱形 24"/>
          <p:cNvSpPr/>
          <p:nvPr/>
        </p:nvSpPr>
        <p:spPr>
          <a:xfrm>
            <a:off x="4770120" y="4026535"/>
            <a:ext cx="553085" cy="81724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高中</a:t>
            </a:r>
            <a:endParaRPr lang="zh-CN" altLang="en-US"/>
          </a:p>
        </p:txBody>
      </p:sp>
      <p:sp>
        <p:nvSpPr>
          <p:cNvPr id="26" name="圆角矩形 25"/>
          <p:cNvSpPr/>
          <p:nvPr/>
        </p:nvSpPr>
        <p:spPr>
          <a:xfrm>
            <a:off x="7602220" y="3985260"/>
            <a:ext cx="3941445" cy="561340"/>
          </a:xfrm>
          <a:prstGeom prst="roundRect">
            <a:avLst/>
          </a:prstGeom>
          <a:solidFill>
            <a:schemeClr val="accent6">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solidFill>
                  <a:schemeClr val="tx1"/>
                </a:solidFill>
              </a:rPr>
              <a:t>心智塑造，通过史哲事情人物多元化对人格进行辩证，坚持劳动教育，培养集体生活经验</a:t>
            </a:r>
            <a:endParaRPr lang="zh-CN" altLang="en-US" sz="1400">
              <a:solidFill>
                <a:schemeClr val="tx1"/>
              </a:solidFill>
            </a:endParaRPr>
          </a:p>
        </p:txBody>
      </p:sp>
      <p:sp>
        <p:nvSpPr>
          <p:cNvPr id="27" name="右箭头 26"/>
          <p:cNvSpPr/>
          <p:nvPr/>
        </p:nvSpPr>
        <p:spPr>
          <a:xfrm>
            <a:off x="5307965" y="4284980"/>
            <a:ext cx="2327275" cy="247650"/>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柱形 27"/>
          <p:cNvSpPr/>
          <p:nvPr/>
        </p:nvSpPr>
        <p:spPr>
          <a:xfrm>
            <a:off x="3689350" y="2986405"/>
            <a:ext cx="535940" cy="941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普校</a:t>
            </a:r>
            <a:endParaRPr lang="zh-CN" altLang="en-US"/>
          </a:p>
        </p:txBody>
      </p:sp>
      <p:sp>
        <p:nvSpPr>
          <p:cNvPr id="29" name="圆柱形 28"/>
          <p:cNvSpPr/>
          <p:nvPr/>
        </p:nvSpPr>
        <p:spPr>
          <a:xfrm>
            <a:off x="5948045" y="2986405"/>
            <a:ext cx="1221740" cy="941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职业学校</a:t>
            </a:r>
            <a:endParaRPr lang="zh-CN" altLang="en-US"/>
          </a:p>
        </p:txBody>
      </p:sp>
      <p:sp>
        <p:nvSpPr>
          <p:cNvPr id="30" name="丁字箭头 29"/>
          <p:cNvSpPr/>
          <p:nvPr/>
        </p:nvSpPr>
        <p:spPr>
          <a:xfrm rot="10800000">
            <a:off x="4147185" y="3481705"/>
            <a:ext cx="1800860" cy="544830"/>
          </a:xfrm>
          <a:prstGeom prst="leftRightUp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圆柱形 30"/>
          <p:cNvSpPr/>
          <p:nvPr/>
        </p:nvSpPr>
        <p:spPr>
          <a:xfrm>
            <a:off x="3611245" y="1621790"/>
            <a:ext cx="851535" cy="1118870"/>
          </a:xfrm>
          <a:prstGeom prst="can">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a:t>学术认证通道</a:t>
            </a:r>
            <a:endParaRPr lang="zh-CN" altLang="en-US"/>
          </a:p>
        </p:txBody>
      </p:sp>
      <p:sp>
        <p:nvSpPr>
          <p:cNvPr id="32" name="圆柱形 31"/>
          <p:cNvSpPr/>
          <p:nvPr/>
        </p:nvSpPr>
        <p:spPr>
          <a:xfrm>
            <a:off x="6045835" y="1621790"/>
            <a:ext cx="851535" cy="1099185"/>
          </a:xfrm>
          <a:prstGeom prst="can">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a:t>实证认证通道</a:t>
            </a:r>
            <a:endParaRPr lang="zh-CN" altLang="en-US"/>
          </a:p>
        </p:txBody>
      </p:sp>
      <p:sp>
        <p:nvSpPr>
          <p:cNvPr id="33" name="上箭头 32"/>
          <p:cNvSpPr/>
          <p:nvPr/>
        </p:nvSpPr>
        <p:spPr>
          <a:xfrm>
            <a:off x="3836670" y="2740660"/>
            <a:ext cx="241300" cy="31686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34" name="上箭头 33"/>
          <p:cNvSpPr/>
          <p:nvPr/>
        </p:nvSpPr>
        <p:spPr>
          <a:xfrm>
            <a:off x="6351270" y="2740660"/>
            <a:ext cx="241300" cy="31686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36" name="圆角矩形 35"/>
          <p:cNvSpPr/>
          <p:nvPr/>
        </p:nvSpPr>
        <p:spPr>
          <a:xfrm>
            <a:off x="3512185" y="600710"/>
            <a:ext cx="1049655" cy="6242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职业技能机构</a:t>
            </a:r>
            <a:endParaRPr lang="zh-CN" altLang="en-US"/>
          </a:p>
        </p:txBody>
      </p:sp>
      <p:sp>
        <p:nvSpPr>
          <p:cNvPr id="37" name="圆角矩形 36"/>
          <p:cNvSpPr/>
          <p:nvPr/>
        </p:nvSpPr>
        <p:spPr>
          <a:xfrm>
            <a:off x="4865370" y="600710"/>
            <a:ext cx="857250" cy="6242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社区大学</a:t>
            </a:r>
            <a:endParaRPr lang="zh-CN" altLang="en-US"/>
          </a:p>
        </p:txBody>
      </p:sp>
      <p:sp>
        <p:nvSpPr>
          <p:cNvPr id="38" name="圆角矩形 37"/>
          <p:cNvSpPr/>
          <p:nvPr/>
        </p:nvSpPr>
        <p:spPr>
          <a:xfrm>
            <a:off x="6044565" y="600710"/>
            <a:ext cx="857250" cy="6242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普校自考</a:t>
            </a:r>
            <a:endParaRPr lang="zh-CN" altLang="en-US"/>
          </a:p>
        </p:txBody>
      </p:sp>
      <p:cxnSp>
        <p:nvCxnSpPr>
          <p:cNvPr id="39" name="直接箭头连接符 38"/>
          <p:cNvCxnSpPr>
            <a:stCxn id="31" idx="1"/>
            <a:endCxn id="31" idx="1"/>
          </p:cNvCxnSpPr>
          <p:nvPr/>
        </p:nvCxnSpPr>
        <p:spPr>
          <a:xfrm>
            <a:off x="4037330" y="162179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a:endCxn id="36" idx="2"/>
          </p:cNvCxnSpPr>
          <p:nvPr/>
        </p:nvCxnSpPr>
        <p:spPr>
          <a:xfrm flipV="1">
            <a:off x="4030345" y="1224915"/>
            <a:ext cx="6985" cy="415290"/>
          </a:xfrm>
          <a:prstGeom prst="straightConnector1">
            <a:avLst/>
          </a:prstGeom>
          <a:ln>
            <a:tailEnd type="arrow" w="med" len="med"/>
          </a:ln>
        </p:spPr>
        <p:style>
          <a:lnRef idx="3">
            <a:schemeClr val="accent2"/>
          </a:lnRef>
          <a:fillRef idx="0">
            <a:schemeClr val="accent2"/>
          </a:fillRef>
          <a:effectRef idx="2">
            <a:schemeClr val="accent2"/>
          </a:effectRef>
          <a:fontRef idx="minor">
            <a:schemeClr val="tx1"/>
          </a:fontRef>
        </p:style>
      </p:cxnSp>
      <p:cxnSp>
        <p:nvCxnSpPr>
          <p:cNvPr id="42" name="直接箭头连接符 41"/>
          <p:cNvCxnSpPr/>
          <p:nvPr/>
        </p:nvCxnSpPr>
        <p:spPr>
          <a:xfrm>
            <a:off x="4020185" y="1253490"/>
            <a:ext cx="2025650" cy="927735"/>
          </a:xfrm>
          <a:prstGeom prst="straightConnector1">
            <a:avLst/>
          </a:prstGeom>
          <a:ln>
            <a:tailEnd type="arrow" w="med" len="med"/>
          </a:ln>
        </p:spPr>
        <p:style>
          <a:lnRef idx="3">
            <a:schemeClr val="accent2"/>
          </a:lnRef>
          <a:fillRef idx="0">
            <a:schemeClr val="accent2"/>
          </a:fillRef>
          <a:effectRef idx="2">
            <a:schemeClr val="accent2"/>
          </a:effectRef>
          <a:fontRef idx="minor">
            <a:schemeClr val="tx1"/>
          </a:fontRef>
        </p:style>
      </p:cxnSp>
      <p:cxnSp>
        <p:nvCxnSpPr>
          <p:cNvPr id="43" name="直接箭头连接符 42"/>
          <p:cNvCxnSpPr>
            <a:stCxn id="32" idx="1"/>
            <a:endCxn id="38" idx="2"/>
          </p:cNvCxnSpPr>
          <p:nvPr/>
        </p:nvCxnSpPr>
        <p:spPr>
          <a:xfrm flipV="1">
            <a:off x="6471920" y="1224915"/>
            <a:ext cx="1270" cy="396875"/>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cxnSp>
        <p:nvCxnSpPr>
          <p:cNvPr id="44" name="直接箭头连接符 43"/>
          <p:cNvCxnSpPr>
            <a:stCxn id="38" idx="2"/>
            <a:endCxn id="31" idx="4"/>
          </p:cNvCxnSpPr>
          <p:nvPr/>
        </p:nvCxnSpPr>
        <p:spPr>
          <a:xfrm flipH="1">
            <a:off x="4462780" y="1224915"/>
            <a:ext cx="2010410" cy="956310"/>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cxnSp>
        <p:nvCxnSpPr>
          <p:cNvPr id="45" name="直接箭头连接符 44"/>
          <p:cNvCxnSpPr>
            <a:endCxn id="37" idx="2"/>
          </p:cNvCxnSpPr>
          <p:nvPr/>
        </p:nvCxnSpPr>
        <p:spPr>
          <a:xfrm flipH="1" flipV="1">
            <a:off x="5293995" y="1224915"/>
            <a:ext cx="1248410" cy="395605"/>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cxnSp>
        <p:nvCxnSpPr>
          <p:cNvPr id="46" name="直接箭头连接符 45"/>
          <p:cNvCxnSpPr/>
          <p:nvPr/>
        </p:nvCxnSpPr>
        <p:spPr>
          <a:xfrm flipH="1">
            <a:off x="4476115" y="1194435"/>
            <a:ext cx="812165" cy="951230"/>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sp>
        <p:nvSpPr>
          <p:cNvPr id="47" name="文本框 46"/>
          <p:cNvSpPr txBox="1"/>
          <p:nvPr/>
        </p:nvSpPr>
        <p:spPr>
          <a:xfrm>
            <a:off x="7169785" y="313690"/>
            <a:ext cx="4872990" cy="3599815"/>
          </a:xfrm>
          <a:prstGeom prst="rect">
            <a:avLst/>
          </a:prstGeom>
          <a:noFill/>
        </p:spPr>
        <p:txBody>
          <a:bodyPr wrap="square" rtlCol="0">
            <a:spAutoFit/>
          </a:bodyPr>
          <a:p>
            <a:r>
              <a:rPr lang="zh-CN" altLang="en-US" sz="1200"/>
              <a:t>区别于左图的传统教育，右图主要以心智开发和双通道晋升为基础。幼儿园处于混沌阶段，主要适合探索，不适宜过早所造定型。小学阶段对外界事物有主动认知和思考，适合以图像或者实物的人，作为故事进行引导心智，播种善的种子。中学阶段具备一定的思考能力，适合更进一步对人格的思考来开发心智，以劳动来体验大自然，认识大自然。高中阶段具备深度思考的基础，适合对人格进行思辨，塑造心智形态，进行必要的劳动，以及劳动成果分配，培养集体生活体验。高中毕业之后，一部分进行普通高校大学，一部分进入职业技术学校，这是人生两条基于教育的晋升通道，而不是传统教育的单一学术学历晋升，在进入大学或者职业学校之后，心智才会稳定成熟，专注力也会强化，所以在高中教育之前，对专业知识的要求实际上并不是那么严格，而通过高考这一阶段性测试，也并不是唯一定性标准，相反对于进入大学和职业学校之后，要给以增加的学习压力，严出才是重点。而大学重学历学术，职业学校重实证实操，在用人薪资标准上，也不应该一刀切以学历为等级标准，应该根据职业领域和岗位，是否适用学历学术或者是职业技能资格，而这两条晋升通道，又可以通过职业机构，社区大学，自考等方式互相转化，学术的可以去充实实证技能，实证实操可以充实学术，有人动手能力强，有人理论想象力强，所以要进行分流培养。</a:t>
            </a:r>
            <a:endParaRPr lang="zh-CN"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立方体 1"/>
          <p:cNvSpPr/>
          <p:nvPr/>
        </p:nvSpPr>
        <p:spPr>
          <a:xfrm>
            <a:off x="252095" y="6151880"/>
            <a:ext cx="1459230" cy="57531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学生</a:t>
            </a:r>
            <a:endParaRPr lang="zh-CN" altLang="en-US"/>
          </a:p>
        </p:txBody>
      </p:sp>
      <p:sp>
        <p:nvSpPr>
          <p:cNvPr id="3" name="圆柱形 2"/>
          <p:cNvSpPr/>
          <p:nvPr/>
        </p:nvSpPr>
        <p:spPr>
          <a:xfrm>
            <a:off x="366395" y="3218180"/>
            <a:ext cx="1345565" cy="2507615"/>
          </a:xfrm>
          <a:prstGeom prst="can">
            <a:avLst/>
          </a:prstGeom>
          <a:solidFill>
            <a:schemeClr val="tx2">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4" name="圆角矩形 3"/>
          <p:cNvSpPr/>
          <p:nvPr/>
        </p:nvSpPr>
        <p:spPr>
          <a:xfrm>
            <a:off x="618490" y="5009515"/>
            <a:ext cx="840740" cy="5956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考试成绩</a:t>
            </a:r>
            <a:endParaRPr lang="zh-CN" altLang="en-US"/>
          </a:p>
        </p:txBody>
      </p:sp>
      <p:sp>
        <p:nvSpPr>
          <p:cNvPr id="5" name="圆角矩形 4"/>
          <p:cNvSpPr/>
          <p:nvPr/>
        </p:nvSpPr>
        <p:spPr>
          <a:xfrm>
            <a:off x="619125" y="4323080"/>
            <a:ext cx="840740" cy="5956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老师主观</a:t>
            </a:r>
            <a:endParaRPr lang="zh-CN" altLang="en-US"/>
          </a:p>
        </p:txBody>
      </p:sp>
      <p:sp>
        <p:nvSpPr>
          <p:cNvPr id="6" name="圆角矩形 5"/>
          <p:cNvSpPr/>
          <p:nvPr/>
        </p:nvSpPr>
        <p:spPr>
          <a:xfrm>
            <a:off x="619125" y="3647440"/>
            <a:ext cx="840740" cy="5956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社会关系</a:t>
            </a:r>
            <a:endParaRPr lang="zh-CN" altLang="en-US"/>
          </a:p>
        </p:txBody>
      </p:sp>
      <p:sp>
        <p:nvSpPr>
          <p:cNvPr id="7" name="立方体 6"/>
          <p:cNvSpPr/>
          <p:nvPr/>
        </p:nvSpPr>
        <p:spPr>
          <a:xfrm>
            <a:off x="1940560" y="6151245"/>
            <a:ext cx="2004060" cy="575945"/>
          </a:xfrm>
          <a:prstGeom prst="cube">
            <a:avLst/>
          </a:prstGeom>
        </p:spPr>
        <p:style>
          <a:lnRef idx="1">
            <a:schemeClr val="accent6"/>
          </a:lnRef>
          <a:fillRef idx="2">
            <a:schemeClr val="accent6"/>
          </a:fillRef>
          <a:effectRef idx="1">
            <a:schemeClr val="accent6"/>
          </a:effectRef>
          <a:fontRef idx="minor">
            <a:schemeClr val="dk1"/>
          </a:fontRef>
        </p:style>
        <p:txBody>
          <a:bodyPr rtlCol="0" anchor="ctr"/>
          <a:p>
            <a:pPr algn="ctr"/>
            <a:r>
              <a:rPr lang="zh-CN" altLang="en-US"/>
              <a:t>教师</a:t>
            </a:r>
            <a:endParaRPr lang="zh-CN" altLang="en-US"/>
          </a:p>
        </p:txBody>
      </p:sp>
      <p:sp>
        <p:nvSpPr>
          <p:cNvPr id="8" name="圆柱形 7"/>
          <p:cNvSpPr/>
          <p:nvPr/>
        </p:nvSpPr>
        <p:spPr>
          <a:xfrm>
            <a:off x="2280285" y="2706370"/>
            <a:ext cx="1437005" cy="3078480"/>
          </a:xfrm>
          <a:prstGeom prst="ca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a:off x="2449830" y="507682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班次</a:t>
            </a:r>
            <a:endParaRPr lang="zh-CN" altLang="en-US"/>
          </a:p>
        </p:txBody>
      </p:sp>
      <p:sp>
        <p:nvSpPr>
          <p:cNvPr id="10" name="圆角矩形 9"/>
          <p:cNvSpPr/>
          <p:nvPr/>
        </p:nvSpPr>
        <p:spPr>
          <a:xfrm>
            <a:off x="2449830" y="448119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升学率</a:t>
            </a:r>
            <a:endParaRPr lang="zh-CN" altLang="en-US"/>
          </a:p>
        </p:txBody>
      </p:sp>
      <p:sp>
        <p:nvSpPr>
          <p:cNvPr id="11" name="圆角矩形 10"/>
          <p:cNvSpPr/>
          <p:nvPr/>
        </p:nvSpPr>
        <p:spPr>
          <a:xfrm>
            <a:off x="2449830" y="385889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货币报酬</a:t>
            </a:r>
            <a:endParaRPr lang="zh-CN" altLang="en-US"/>
          </a:p>
        </p:txBody>
      </p:sp>
      <p:sp>
        <p:nvSpPr>
          <p:cNvPr id="12" name="文本框 11"/>
          <p:cNvSpPr txBox="1"/>
          <p:nvPr/>
        </p:nvSpPr>
        <p:spPr>
          <a:xfrm>
            <a:off x="366395" y="3217545"/>
            <a:ext cx="1398270" cy="306705"/>
          </a:xfrm>
          <a:prstGeom prst="rect">
            <a:avLst/>
          </a:prstGeom>
          <a:noFill/>
        </p:spPr>
        <p:txBody>
          <a:bodyPr wrap="square" rtlCol="0">
            <a:spAutoFit/>
          </a:bodyPr>
          <a:p>
            <a:r>
              <a:rPr lang="zh-CN" altLang="en-US" sz="1400"/>
              <a:t>学生晋升通道</a:t>
            </a:r>
            <a:endParaRPr lang="zh-CN" altLang="en-US" sz="1400"/>
          </a:p>
        </p:txBody>
      </p:sp>
      <p:sp>
        <p:nvSpPr>
          <p:cNvPr id="13" name="文本框 12"/>
          <p:cNvSpPr txBox="1"/>
          <p:nvPr/>
        </p:nvSpPr>
        <p:spPr>
          <a:xfrm>
            <a:off x="2319020" y="2706370"/>
            <a:ext cx="1398270" cy="306705"/>
          </a:xfrm>
          <a:prstGeom prst="rect">
            <a:avLst/>
          </a:prstGeom>
          <a:noFill/>
        </p:spPr>
        <p:txBody>
          <a:bodyPr wrap="square" rtlCol="0">
            <a:spAutoFit/>
          </a:bodyPr>
          <a:p>
            <a:r>
              <a:rPr lang="zh-CN" altLang="en-US" sz="1400"/>
              <a:t>老师晋升通道</a:t>
            </a:r>
            <a:endParaRPr lang="zh-CN" altLang="en-US" sz="1400"/>
          </a:p>
        </p:txBody>
      </p:sp>
      <p:sp>
        <p:nvSpPr>
          <p:cNvPr id="14" name="上箭头 13"/>
          <p:cNvSpPr/>
          <p:nvPr/>
        </p:nvSpPr>
        <p:spPr>
          <a:xfrm>
            <a:off x="766445" y="5701030"/>
            <a:ext cx="544830" cy="5778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上箭头 14"/>
          <p:cNvSpPr/>
          <p:nvPr/>
        </p:nvSpPr>
        <p:spPr>
          <a:xfrm>
            <a:off x="2633345" y="5725795"/>
            <a:ext cx="619125" cy="553085"/>
          </a:xfrm>
          <a:prstGeom prst="up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矩形 15"/>
          <p:cNvSpPr/>
          <p:nvPr/>
        </p:nvSpPr>
        <p:spPr>
          <a:xfrm>
            <a:off x="4159885" y="204470"/>
            <a:ext cx="115570" cy="65544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7" name="文本框 16"/>
          <p:cNvSpPr txBox="1"/>
          <p:nvPr/>
        </p:nvSpPr>
        <p:spPr>
          <a:xfrm>
            <a:off x="147955" y="204470"/>
            <a:ext cx="3912870" cy="1753235"/>
          </a:xfrm>
          <a:prstGeom prst="rect">
            <a:avLst/>
          </a:prstGeom>
          <a:noFill/>
        </p:spPr>
        <p:txBody>
          <a:bodyPr wrap="square" rtlCol="0">
            <a:spAutoFit/>
          </a:bodyPr>
          <a:p>
            <a:r>
              <a:rPr lang="zh-CN" altLang="en-US" sz="1200"/>
              <a:t>传统教育领域，学生的晋升通道有考试成绩，老师评价，家庭社会关系形成综合影响。老师的晋升则受到上课班次，升学率，即期货币报酬，职称等级等综合影响。而学生进入社会之后的晋升通道，学历唯一标准占绝大部分，虽然现在提倡创业，有另外一条通道，但是对于社会资源的占用和物质支配，是不均匀合理的。而老师对于这些可</a:t>
            </a:r>
            <a:r>
              <a:rPr lang="en-US" altLang="zh-CN" sz="1200"/>
              <a:t>“</a:t>
            </a:r>
            <a:r>
              <a:rPr lang="zh-CN" altLang="en-US" sz="1200"/>
              <a:t>量化</a:t>
            </a:r>
            <a:r>
              <a:rPr lang="en-US" altLang="zh-CN" sz="1200"/>
              <a:t>”</a:t>
            </a:r>
            <a:r>
              <a:rPr lang="zh-CN" altLang="en-US" sz="1200"/>
              <a:t>的指标作为即期回报，那就只有尽最大可能在即期最大化收益，包括货币报酬的补课，校外教育等等。</a:t>
            </a:r>
            <a:endParaRPr lang="zh-CN" altLang="en-US" sz="1200"/>
          </a:p>
        </p:txBody>
      </p:sp>
      <p:sp>
        <p:nvSpPr>
          <p:cNvPr id="18" name="圆角矩形 17"/>
          <p:cNvSpPr/>
          <p:nvPr/>
        </p:nvSpPr>
        <p:spPr>
          <a:xfrm>
            <a:off x="2449830" y="321754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职称评价</a:t>
            </a:r>
            <a:endParaRPr lang="zh-CN" altLang="en-US"/>
          </a:p>
        </p:txBody>
      </p:sp>
      <p:sp>
        <p:nvSpPr>
          <p:cNvPr id="19" name="上箭头 18"/>
          <p:cNvSpPr/>
          <p:nvPr/>
        </p:nvSpPr>
        <p:spPr>
          <a:xfrm>
            <a:off x="775335" y="2879090"/>
            <a:ext cx="569595" cy="412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圆柱形 19"/>
          <p:cNvSpPr/>
          <p:nvPr/>
        </p:nvSpPr>
        <p:spPr>
          <a:xfrm>
            <a:off x="413385" y="2045335"/>
            <a:ext cx="1304290" cy="883285"/>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21" name="圆角矩形 20"/>
          <p:cNvSpPr/>
          <p:nvPr/>
        </p:nvSpPr>
        <p:spPr>
          <a:xfrm>
            <a:off x="639445" y="2341245"/>
            <a:ext cx="840740" cy="480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学历</a:t>
            </a:r>
            <a:endParaRPr lang="zh-CN" altLang="en-US"/>
          </a:p>
        </p:txBody>
      </p:sp>
      <p:sp>
        <p:nvSpPr>
          <p:cNvPr id="22" name="文本框 21"/>
          <p:cNvSpPr txBox="1"/>
          <p:nvPr/>
        </p:nvSpPr>
        <p:spPr>
          <a:xfrm>
            <a:off x="518160" y="2007870"/>
            <a:ext cx="1246505" cy="275590"/>
          </a:xfrm>
          <a:prstGeom prst="rect">
            <a:avLst/>
          </a:prstGeom>
          <a:noFill/>
        </p:spPr>
        <p:txBody>
          <a:bodyPr wrap="square" rtlCol="0">
            <a:spAutoFit/>
          </a:bodyPr>
          <a:p>
            <a:r>
              <a:rPr lang="zh-CN" altLang="en-US" sz="1200"/>
              <a:t>社会晋升通道</a:t>
            </a:r>
            <a:endParaRPr lang="zh-CN" altLang="en-US" sz="1200"/>
          </a:p>
        </p:txBody>
      </p:sp>
      <p:sp>
        <p:nvSpPr>
          <p:cNvPr id="23" name="矩形 22"/>
          <p:cNvSpPr/>
          <p:nvPr/>
        </p:nvSpPr>
        <p:spPr>
          <a:xfrm>
            <a:off x="4498340" y="4918075"/>
            <a:ext cx="2905760" cy="1774825"/>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24" name="圆角矩形 23"/>
          <p:cNvSpPr/>
          <p:nvPr/>
        </p:nvSpPr>
        <p:spPr>
          <a:xfrm>
            <a:off x="4630420" y="5941695"/>
            <a:ext cx="1238250" cy="627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发现兴趣</a:t>
            </a:r>
            <a:endParaRPr lang="zh-CN" altLang="en-US"/>
          </a:p>
        </p:txBody>
      </p:sp>
      <p:sp>
        <p:nvSpPr>
          <p:cNvPr id="25" name="圆角矩形 24"/>
          <p:cNvSpPr/>
          <p:nvPr/>
        </p:nvSpPr>
        <p:spPr>
          <a:xfrm>
            <a:off x="6025515" y="5941695"/>
            <a:ext cx="1238250" cy="627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解决问题能力</a:t>
            </a:r>
            <a:endParaRPr lang="zh-CN" altLang="en-US"/>
          </a:p>
        </p:txBody>
      </p:sp>
      <p:sp>
        <p:nvSpPr>
          <p:cNvPr id="26" name="圆角矩形 25"/>
          <p:cNvSpPr/>
          <p:nvPr/>
        </p:nvSpPr>
        <p:spPr>
          <a:xfrm>
            <a:off x="6025515" y="5157470"/>
            <a:ext cx="1238250" cy="627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发现天赋</a:t>
            </a:r>
            <a:endParaRPr lang="zh-CN" altLang="en-US"/>
          </a:p>
        </p:txBody>
      </p:sp>
      <p:sp>
        <p:nvSpPr>
          <p:cNvPr id="27" name="文本框 26"/>
          <p:cNvSpPr txBox="1"/>
          <p:nvPr/>
        </p:nvSpPr>
        <p:spPr>
          <a:xfrm>
            <a:off x="4564380" y="5009515"/>
            <a:ext cx="1007745" cy="521970"/>
          </a:xfrm>
          <a:prstGeom prst="rect">
            <a:avLst/>
          </a:prstGeom>
          <a:noFill/>
        </p:spPr>
        <p:txBody>
          <a:bodyPr wrap="square" rtlCol="0">
            <a:spAutoFit/>
          </a:bodyPr>
          <a:p>
            <a:r>
              <a:rPr lang="zh-CN" altLang="en-US" sz="1400"/>
              <a:t>学生绝对晋升</a:t>
            </a:r>
            <a:endParaRPr lang="zh-CN" altLang="en-US" sz="1400"/>
          </a:p>
        </p:txBody>
      </p:sp>
      <p:sp>
        <p:nvSpPr>
          <p:cNvPr id="28" name="圆柱形 27"/>
          <p:cNvSpPr/>
          <p:nvPr/>
        </p:nvSpPr>
        <p:spPr>
          <a:xfrm>
            <a:off x="4564380" y="1707515"/>
            <a:ext cx="2592070" cy="2088515"/>
          </a:xfrm>
          <a:prstGeom prst="can">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30" name="圆角矩形 29"/>
          <p:cNvSpPr/>
          <p:nvPr/>
        </p:nvSpPr>
        <p:spPr>
          <a:xfrm>
            <a:off x="4647565" y="2425700"/>
            <a:ext cx="1196975" cy="470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政府行政</a:t>
            </a:r>
            <a:endParaRPr lang="zh-CN" altLang="en-US"/>
          </a:p>
        </p:txBody>
      </p:sp>
      <p:sp>
        <p:nvSpPr>
          <p:cNvPr id="31" name="圆角矩形 30"/>
          <p:cNvSpPr/>
          <p:nvPr/>
        </p:nvSpPr>
        <p:spPr>
          <a:xfrm>
            <a:off x="5934710" y="2425700"/>
            <a:ext cx="1196975" cy="470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企业</a:t>
            </a:r>
            <a:endParaRPr lang="zh-CN" altLang="en-US"/>
          </a:p>
        </p:txBody>
      </p:sp>
      <p:sp>
        <p:nvSpPr>
          <p:cNvPr id="32" name="圆角矩形 31"/>
          <p:cNvSpPr/>
          <p:nvPr/>
        </p:nvSpPr>
        <p:spPr>
          <a:xfrm>
            <a:off x="4647565" y="3050540"/>
            <a:ext cx="1196975" cy="470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自主创业</a:t>
            </a:r>
            <a:endParaRPr lang="zh-CN" altLang="en-US"/>
          </a:p>
        </p:txBody>
      </p:sp>
      <p:sp>
        <p:nvSpPr>
          <p:cNvPr id="33" name="圆角矩形 32"/>
          <p:cNvSpPr/>
          <p:nvPr/>
        </p:nvSpPr>
        <p:spPr>
          <a:xfrm>
            <a:off x="5934710" y="3050540"/>
            <a:ext cx="1196975" cy="470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a:t>
            </a:r>
            <a:endParaRPr lang="zh-CN" altLang="en-US"/>
          </a:p>
        </p:txBody>
      </p:sp>
      <p:sp>
        <p:nvSpPr>
          <p:cNvPr id="34" name="文本框 33"/>
          <p:cNvSpPr txBox="1"/>
          <p:nvPr/>
        </p:nvSpPr>
        <p:spPr>
          <a:xfrm>
            <a:off x="5158740" y="1840230"/>
            <a:ext cx="1321435" cy="306705"/>
          </a:xfrm>
          <a:prstGeom prst="rect">
            <a:avLst/>
          </a:prstGeom>
          <a:noFill/>
        </p:spPr>
        <p:txBody>
          <a:bodyPr wrap="square" rtlCol="0">
            <a:spAutoFit/>
          </a:bodyPr>
          <a:p>
            <a:r>
              <a:rPr lang="zh-CN" altLang="en-US" sz="1400"/>
              <a:t>社会晋升通道</a:t>
            </a:r>
            <a:endParaRPr lang="zh-CN" altLang="en-US" sz="1400"/>
          </a:p>
        </p:txBody>
      </p:sp>
      <p:sp>
        <p:nvSpPr>
          <p:cNvPr id="38" name="圆柱形 37"/>
          <p:cNvSpPr/>
          <p:nvPr/>
        </p:nvSpPr>
        <p:spPr>
          <a:xfrm>
            <a:off x="8559800" y="4885055"/>
            <a:ext cx="3021330" cy="1873885"/>
          </a:xfrm>
          <a:prstGeom prst="can">
            <a:avLst/>
          </a:prstGeom>
          <a:solidFill>
            <a:schemeClr val="accent2">
              <a:lumMod val="40000"/>
              <a:lumOff val="60000"/>
            </a:schemeClr>
          </a:solidFill>
        </p:spPr>
        <p:style>
          <a:lnRef idx="3">
            <a:schemeClr val="lt1"/>
          </a:lnRef>
          <a:fillRef idx="1">
            <a:schemeClr val="accent4"/>
          </a:fillRef>
          <a:effectRef idx="1">
            <a:schemeClr val="accent4"/>
          </a:effectRef>
          <a:fontRef idx="minor">
            <a:schemeClr val="lt1"/>
          </a:fontRef>
        </p:style>
        <p:txBody>
          <a:bodyPr rtlCol="0" anchor="ctr"/>
          <a:p>
            <a:pPr algn="ctr"/>
            <a:r>
              <a:rPr lang="zh-CN" altLang="en-US"/>
              <a:t>老师</a:t>
            </a:r>
            <a:endParaRPr lang="zh-CN" altLang="en-US"/>
          </a:p>
        </p:txBody>
      </p:sp>
      <p:sp>
        <p:nvSpPr>
          <p:cNvPr id="39" name="圆角矩形 38"/>
          <p:cNvSpPr/>
          <p:nvPr/>
        </p:nvSpPr>
        <p:spPr>
          <a:xfrm>
            <a:off x="8625840" y="5552440"/>
            <a:ext cx="1411605" cy="726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综合成绩及格率</a:t>
            </a:r>
            <a:endParaRPr lang="zh-CN" altLang="en-US"/>
          </a:p>
        </p:txBody>
      </p:sp>
      <p:sp>
        <p:nvSpPr>
          <p:cNvPr id="40" name="圆角矩形 39"/>
          <p:cNvSpPr/>
          <p:nvPr/>
        </p:nvSpPr>
        <p:spPr>
          <a:xfrm>
            <a:off x="10095230" y="5531485"/>
            <a:ext cx="1411605" cy="726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货币薪资报酬</a:t>
            </a:r>
            <a:endParaRPr lang="zh-CN" altLang="en-US"/>
          </a:p>
        </p:txBody>
      </p:sp>
      <p:sp>
        <p:nvSpPr>
          <p:cNvPr id="41" name="左箭头 40"/>
          <p:cNvSpPr/>
          <p:nvPr/>
        </p:nvSpPr>
        <p:spPr>
          <a:xfrm>
            <a:off x="7404100" y="5478145"/>
            <a:ext cx="1155700" cy="800735"/>
          </a:xfrm>
          <a:prstGeom prst="leftArrow">
            <a:avLst/>
          </a:prstGeom>
        </p:spPr>
        <p:style>
          <a:lnRef idx="2">
            <a:schemeClr val="accent6"/>
          </a:lnRef>
          <a:fillRef idx="1">
            <a:schemeClr val="lt1"/>
          </a:fillRef>
          <a:effectRef idx="0">
            <a:schemeClr val="accent6"/>
          </a:effectRef>
          <a:fontRef idx="minor">
            <a:schemeClr val="dk1"/>
          </a:fontRef>
        </p:style>
        <p:txBody>
          <a:bodyPr rtlCol="0" anchor="ctr"/>
          <a:p>
            <a:pPr algn="ctr"/>
            <a:r>
              <a:rPr lang="zh-CN" altLang="en-US"/>
              <a:t>初高中</a:t>
            </a:r>
            <a:endParaRPr lang="zh-CN" altLang="en-US"/>
          </a:p>
        </p:txBody>
      </p:sp>
      <p:sp>
        <p:nvSpPr>
          <p:cNvPr id="42" name="文本框 41"/>
          <p:cNvSpPr txBox="1"/>
          <p:nvPr/>
        </p:nvSpPr>
        <p:spPr>
          <a:xfrm>
            <a:off x="9277985" y="5009515"/>
            <a:ext cx="1873885" cy="306705"/>
          </a:xfrm>
          <a:prstGeom prst="rect">
            <a:avLst/>
          </a:prstGeom>
          <a:noFill/>
        </p:spPr>
        <p:txBody>
          <a:bodyPr wrap="square" rtlCol="0">
            <a:spAutoFit/>
          </a:bodyPr>
          <a:p>
            <a:r>
              <a:rPr lang="zh-CN" altLang="en-US" sz="1400"/>
              <a:t>老师的即期晋升目标</a:t>
            </a:r>
            <a:endParaRPr lang="zh-CN" altLang="en-US" sz="1400"/>
          </a:p>
        </p:txBody>
      </p:sp>
      <p:sp>
        <p:nvSpPr>
          <p:cNvPr id="43" name="圆柱形 42"/>
          <p:cNvSpPr/>
          <p:nvPr/>
        </p:nvSpPr>
        <p:spPr>
          <a:xfrm>
            <a:off x="8559800" y="2573655"/>
            <a:ext cx="2880360" cy="2072005"/>
          </a:xfrm>
          <a:prstGeom prst="ca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4" name="圆柱形 43"/>
          <p:cNvSpPr/>
          <p:nvPr/>
        </p:nvSpPr>
        <p:spPr>
          <a:xfrm>
            <a:off x="4465320" y="3943985"/>
            <a:ext cx="2938780" cy="792480"/>
          </a:xfrm>
          <a:prstGeom prst="can">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45" name="圆角矩形 44"/>
          <p:cNvSpPr/>
          <p:nvPr/>
        </p:nvSpPr>
        <p:spPr>
          <a:xfrm>
            <a:off x="4671695" y="4191635"/>
            <a:ext cx="1196975" cy="470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普校</a:t>
            </a:r>
            <a:endParaRPr lang="zh-CN" altLang="en-US"/>
          </a:p>
        </p:txBody>
      </p:sp>
      <p:sp>
        <p:nvSpPr>
          <p:cNvPr id="46" name="圆角矩形 45"/>
          <p:cNvSpPr/>
          <p:nvPr/>
        </p:nvSpPr>
        <p:spPr>
          <a:xfrm>
            <a:off x="5935345" y="4191635"/>
            <a:ext cx="1196975" cy="470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职校</a:t>
            </a:r>
            <a:endParaRPr lang="zh-CN" altLang="en-US"/>
          </a:p>
        </p:txBody>
      </p:sp>
      <p:sp>
        <p:nvSpPr>
          <p:cNvPr id="29" name="上箭头 28"/>
          <p:cNvSpPr/>
          <p:nvPr/>
        </p:nvSpPr>
        <p:spPr>
          <a:xfrm>
            <a:off x="5588000" y="4662170"/>
            <a:ext cx="643890" cy="40449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47" name="上箭头 46"/>
          <p:cNvSpPr/>
          <p:nvPr/>
        </p:nvSpPr>
        <p:spPr>
          <a:xfrm>
            <a:off x="5572125" y="3647440"/>
            <a:ext cx="643890" cy="40449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48" name="圆角矩形 47"/>
          <p:cNvSpPr/>
          <p:nvPr/>
        </p:nvSpPr>
        <p:spPr>
          <a:xfrm>
            <a:off x="8740140" y="321754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职称评价</a:t>
            </a:r>
            <a:endParaRPr lang="zh-CN" altLang="en-US"/>
          </a:p>
        </p:txBody>
      </p:sp>
      <p:sp>
        <p:nvSpPr>
          <p:cNvPr id="51" name="圆角矩形 50"/>
          <p:cNvSpPr/>
          <p:nvPr/>
        </p:nvSpPr>
        <p:spPr>
          <a:xfrm>
            <a:off x="10095230" y="3218180"/>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社会保障</a:t>
            </a:r>
            <a:endParaRPr lang="zh-CN" altLang="en-US"/>
          </a:p>
        </p:txBody>
      </p:sp>
      <p:sp>
        <p:nvSpPr>
          <p:cNvPr id="52" name="圆角矩形 51"/>
          <p:cNvSpPr/>
          <p:nvPr/>
        </p:nvSpPr>
        <p:spPr>
          <a:xfrm>
            <a:off x="8740140" y="385889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精神荣誉</a:t>
            </a:r>
            <a:endParaRPr lang="zh-CN" altLang="en-US"/>
          </a:p>
        </p:txBody>
      </p:sp>
      <p:sp>
        <p:nvSpPr>
          <p:cNvPr id="53" name="圆角矩形 52"/>
          <p:cNvSpPr/>
          <p:nvPr/>
        </p:nvSpPr>
        <p:spPr>
          <a:xfrm>
            <a:off x="10095230" y="3858895"/>
            <a:ext cx="1073150" cy="528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大社区服务</a:t>
            </a:r>
            <a:endParaRPr lang="zh-CN" altLang="en-US"/>
          </a:p>
        </p:txBody>
      </p:sp>
      <p:sp>
        <p:nvSpPr>
          <p:cNvPr id="54" name="文本框 53"/>
          <p:cNvSpPr txBox="1"/>
          <p:nvPr/>
        </p:nvSpPr>
        <p:spPr>
          <a:xfrm>
            <a:off x="8964295" y="2706370"/>
            <a:ext cx="1873885" cy="306705"/>
          </a:xfrm>
          <a:prstGeom prst="rect">
            <a:avLst/>
          </a:prstGeom>
          <a:noFill/>
        </p:spPr>
        <p:txBody>
          <a:bodyPr wrap="square" rtlCol="0">
            <a:spAutoFit/>
          </a:bodyPr>
          <a:p>
            <a:r>
              <a:rPr lang="zh-CN" altLang="en-US" sz="1400"/>
              <a:t>老师的长期晋升目标</a:t>
            </a:r>
            <a:endParaRPr lang="zh-CN" altLang="en-US" sz="1400"/>
          </a:p>
        </p:txBody>
      </p:sp>
      <p:sp>
        <p:nvSpPr>
          <p:cNvPr id="57" name="右箭头 56"/>
          <p:cNvSpPr/>
          <p:nvPr/>
        </p:nvSpPr>
        <p:spPr>
          <a:xfrm>
            <a:off x="7172960" y="2903855"/>
            <a:ext cx="1378585" cy="74295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r>
              <a:rPr lang="zh-CN" altLang="en-US"/>
              <a:t>回馈</a:t>
            </a:r>
            <a:endParaRPr lang="zh-CN" altLang="en-US"/>
          </a:p>
        </p:txBody>
      </p:sp>
      <p:sp>
        <p:nvSpPr>
          <p:cNvPr id="58" name="上箭头 57"/>
          <p:cNvSpPr/>
          <p:nvPr/>
        </p:nvSpPr>
        <p:spPr>
          <a:xfrm>
            <a:off x="9748520" y="4605020"/>
            <a:ext cx="643890" cy="40449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60" name="文本框 59"/>
          <p:cNvSpPr txBox="1"/>
          <p:nvPr/>
        </p:nvSpPr>
        <p:spPr>
          <a:xfrm>
            <a:off x="4333240" y="139065"/>
            <a:ext cx="7652385" cy="1568450"/>
          </a:xfrm>
          <a:prstGeom prst="rect">
            <a:avLst/>
          </a:prstGeom>
          <a:noFill/>
        </p:spPr>
        <p:txBody>
          <a:bodyPr wrap="square" rtlCol="0">
            <a:spAutoFit/>
          </a:bodyPr>
          <a:p>
            <a:r>
              <a:rPr lang="zh-CN" altLang="en-US" sz="1200"/>
              <a:t>学生在小学到高中的时间段内，是绝对的晋升，去掉升学率，也就去掉竞价排名。在这</a:t>
            </a:r>
            <a:r>
              <a:rPr lang="en-US" altLang="zh-CN" sz="1200"/>
              <a:t>12</a:t>
            </a:r>
            <a:r>
              <a:rPr lang="zh-CN" altLang="en-US" sz="1200"/>
              <a:t>年的时间内，主要是通过不同的课程组合，课外劳动，测试等多元化实践方式，提高学生解决问题能力，发现学生兴趣，发现学生的天赋（天赋不能培养只能启发，属于个体特有），高中毕业进入普校和职校等大学进行深造，大学毕业出来，不再是以学历作为唯一就业标准，更不是把专业学历和发展绑定，一考定终身，而是终身学习进化提升，进入社会的晋升通道也不再是单一的政府或者企业，而是可以自主创业，也可以到大社区为人民服务，打破从学校到社会的晋升通道垄断和固化。至于老师，不再以升学率和班次为</a:t>
            </a:r>
            <a:r>
              <a:rPr lang="en-US" altLang="zh-CN" sz="1200"/>
              <a:t>kpi</a:t>
            </a:r>
            <a:r>
              <a:rPr lang="zh-CN" altLang="en-US" sz="1200"/>
              <a:t>标准，不再是以货币作为一次性的即期支付回报，而是分离出即期目标和长期目标。即期目标的综合成绩及格率，主要是让老师对学生的考试、兴趣、天赋、解决问题能力，这几个作为一个加权比例形成的综合评定，目的不是分数，而是找出兴趣和天赋的孩子，加以特别培</a:t>
            </a:r>
            <a:endParaRPr lang="zh-CN" altLang="en-US" sz="1200"/>
          </a:p>
        </p:txBody>
      </p:sp>
      <p:sp>
        <p:nvSpPr>
          <p:cNvPr id="61" name="文本框 60"/>
          <p:cNvSpPr txBox="1"/>
          <p:nvPr/>
        </p:nvSpPr>
        <p:spPr>
          <a:xfrm>
            <a:off x="7239000" y="1672590"/>
            <a:ext cx="4867275" cy="1014730"/>
          </a:xfrm>
          <a:prstGeom prst="rect">
            <a:avLst/>
          </a:prstGeom>
          <a:noFill/>
        </p:spPr>
        <p:txBody>
          <a:bodyPr wrap="square" rtlCol="0">
            <a:spAutoFit/>
          </a:bodyPr>
          <a:p>
            <a:r>
              <a:rPr lang="zh-CN" altLang="en-US" sz="1200"/>
              <a:t>养，弱化分数的唯一性和功利性。对于长期晋升目标，是与学生进入社会后的成长密切相关的，学生在进入社会之后，为社会做出的贡献，一部分通过大社区或者其他途径，进入集体财富，把老师的奉献，与学生奉献进行挂钩，让老师的长期目标得到保证，而不是在乎即期货币目标。</a:t>
            </a:r>
            <a:endParaRPr lang="zh-CN" alt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立方体 4"/>
          <p:cNvSpPr/>
          <p:nvPr/>
        </p:nvSpPr>
        <p:spPr>
          <a:xfrm>
            <a:off x="354330" y="6205855"/>
            <a:ext cx="990600" cy="54483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老师</a:t>
            </a:r>
            <a:endParaRPr lang="zh-CN" altLang="en-US"/>
          </a:p>
        </p:txBody>
      </p:sp>
      <p:sp>
        <p:nvSpPr>
          <p:cNvPr id="6" name="圆柱形 5"/>
          <p:cNvSpPr/>
          <p:nvPr/>
        </p:nvSpPr>
        <p:spPr>
          <a:xfrm>
            <a:off x="337820" y="3679825"/>
            <a:ext cx="1073150" cy="2303145"/>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圆角矩形 6"/>
          <p:cNvSpPr/>
          <p:nvPr/>
        </p:nvSpPr>
        <p:spPr>
          <a:xfrm>
            <a:off x="379095" y="406781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薪资</a:t>
            </a:r>
            <a:endParaRPr lang="zh-CN" altLang="en-US" sz="1400"/>
          </a:p>
        </p:txBody>
      </p:sp>
      <p:sp>
        <p:nvSpPr>
          <p:cNvPr id="8" name="圆角矩形 7"/>
          <p:cNvSpPr/>
          <p:nvPr/>
        </p:nvSpPr>
        <p:spPr>
          <a:xfrm>
            <a:off x="379095" y="4439285"/>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职称</a:t>
            </a:r>
            <a:endParaRPr lang="zh-CN" altLang="en-US" sz="1400"/>
          </a:p>
        </p:txBody>
      </p:sp>
      <p:sp>
        <p:nvSpPr>
          <p:cNvPr id="9" name="圆角矩形 8"/>
          <p:cNvSpPr/>
          <p:nvPr/>
        </p:nvSpPr>
        <p:spPr>
          <a:xfrm>
            <a:off x="379095" y="482727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升学率</a:t>
            </a:r>
            <a:endParaRPr lang="zh-CN" altLang="en-US" sz="1400"/>
          </a:p>
        </p:txBody>
      </p:sp>
      <p:sp>
        <p:nvSpPr>
          <p:cNvPr id="10" name="圆角矩形 9"/>
          <p:cNvSpPr/>
          <p:nvPr/>
        </p:nvSpPr>
        <p:spPr>
          <a:xfrm>
            <a:off x="379095" y="519049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补课</a:t>
            </a:r>
            <a:endParaRPr lang="zh-CN" altLang="en-US" sz="1400"/>
          </a:p>
        </p:txBody>
      </p:sp>
      <p:sp>
        <p:nvSpPr>
          <p:cNvPr id="11" name="圆角矩形 10"/>
          <p:cNvSpPr/>
          <p:nvPr/>
        </p:nvSpPr>
        <p:spPr>
          <a:xfrm>
            <a:off x="379095" y="555371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课外教育</a:t>
            </a:r>
            <a:endParaRPr lang="zh-CN" altLang="en-US" sz="1400"/>
          </a:p>
        </p:txBody>
      </p:sp>
      <p:sp>
        <p:nvSpPr>
          <p:cNvPr id="12" name="文本框 11"/>
          <p:cNvSpPr txBox="1"/>
          <p:nvPr/>
        </p:nvSpPr>
        <p:spPr>
          <a:xfrm>
            <a:off x="379095" y="3679825"/>
            <a:ext cx="1122045" cy="275590"/>
          </a:xfrm>
          <a:prstGeom prst="rect">
            <a:avLst/>
          </a:prstGeom>
          <a:noFill/>
        </p:spPr>
        <p:txBody>
          <a:bodyPr wrap="square" rtlCol="0">
            <a:spAutoFit/>
          </a:bodyPr>
          <a:p>
            <a:r>
              <a:rPr lang="zh-CN" altLang="en-US" sz="1200"/>
              <a:t>即期货币收入</a:t>
            </a:r>
            <a:endParaRPr lang="zh-CN" altLang="en-US" sz="1200"/>
          </a:p>
        </p:txBody>
      </p:sp>
      <p:sp>
        <p:nvSpPr>
          <p:cNvPr id="13" name="上箭头 12"/>
          <p:cNvSpPr/>
          <p:nvPr/>
        </p:nvSpPr>
        <p:spPr>
          <a:xfrm>
            <a:off x="635000" y="5991225"/>
            <a:ext cx="445770" cy="28892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4" name="立方体 13"/>
          <p:cNvSpPr/>
          <p:nvPr/>
        </p:nvSpPr>
        <p:spPr>
          <a:xfrm>
            <a:off x="1980565" y="6189345"/>
            <a:ext cx="990600" cy="54483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医生</a:t>
            </a:r>
            <a:endParaRPr lang="zh-CN" altLang="en-US"/>
          </a:p>
        </p:txBody>
      </p:sp>
      <p:sp>
        <p:nvSpPr>
          <p:cNvPr id="15" name="圆柱形 14"/>
          <p:cNvSpPr/>
          <p:nvPr/>
        </p:nvSpPr>
        <p:spPr>
          <a:xfrm>
            <a:off x="1980565" y="3679825"/>
            <a:ext cx="1073150" cy="2303145"/>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圆角矩形 15"/>
          <p:cNvSpPr/>
          <p:nvPr/>
        </p:nvSpPr>
        <p:spPr>
          <a:xfrm>
            <a:off x="2030095" y="557022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院外治疗</a:t>
            </a:r>
            <a:endParaRPr lang="zh-CN" altLang="en-US" sz="1400"/>
          </a:p>
        </p:txBody>
      </p:sp>
      <p:sp>
        <p:nvSpPr>
          <p:cNvPr id="17" name="圆角矩形 16"/>
          <p:cNvSpPr/>
          <p:nvPr/>
        </p:nvSpPr>
        <p:spPr>
          <a:xfrm>
            <a:off x="2030095" y="519049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药费</a:t>
            </a:r>
            <a:endParaRPr lang="zh-CN" altLang="en-US" sz="1400"/>
          </a:p>
        </p:txBody>
      </p:sp>
      <p:sp>
        <p:nvSpPr>
          <p:cNvPr id="18" name="圆角矩形 17"/>
          <p:cNvSpPr/>
          <p:nvPr/>
        </p:nvSpPr>
        <p:spPr>
          <a:xfrm>
            <a:off x="2030095" y="482727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过度治疗</a:t>
            </a:r>
            <a:endParaRPr lang="zh-CN" altLang="en-US" sz="1400"/>
          </a:p>
        </p:txBody>
      </p:sp>
      <p:sp>
        <p:nvSpPr>
          <p:cNvPr id="19" name="圆角矩形 18"/>
          <p:cNvSpPr/>
          <p:nvPr/>
        </p:nvSpPr>
        <p:spPr>
          <a:xfrm>
            <a:off x="2030095" y="4439285"/>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医疗设备</a:t>
            </a:r>
            <a:endParaRPr lang="zh-CN" altLang="en-US" sz="1400"/>
          </a:p>
        </p:txBody>
      </p:sp>
      <p:sp>
        <p:nvSpPr>
          <p:cNvPr id="20" name="圆角矩形 19"/>
          <p:cNvSpPr/>
          <p:nvPr/>
        </p:nvSpPr>
        <p:spPr>
          <a:xfrm>
            <a:off x="2046605" y="4067810"/>
            <a:ext cx="941070" cy="3308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回扣红包</a:t>
            </a:r>
            <a:endParaRPr lang="zh-CN" altLang="en-US" sz="1400"/>
          </a:p>
        </p:txBody>
      </p:sp>
      <p:sp>
        <p:nvSpPr>
          <p:cNvPr id="21" name="文本框 20"/>
          <p:cNvSpPr txBox="1"/>
          <p:nvPr/>
        </p:nvSpPr>
        <p:spPr>
          <a:xfrm>
            <a:off x="1980565" y="3679825"/>
            <a:ext cx="1122045" cy="275590"/>
          </a:xfrm>
          <a:prstGeom prst="rect">
            <a:avLst/>
          </a:prstGeom>
          <a:noFill/>
        </p:spPr>
        <p:txBody>
          <a:bodyPr wrap="square" rtlCol="0">
            <a:spAutoFit/>
          </a:bodyPr>
          <a:p>
            <a:r>
              <a:rPr lang="zh-CN" altLang="en-US" sz="1200"/>
              <a:t>即期货币收入</a:t>
            </a:r>
            <a:endParaRPr lang="zh-CN" altLang="en-US" sz="1200"/>
          </a:p>
        </p:txBody>
      </p:sp>
      <p:sp>
        <p:nvSpPr>
          <p:cNvPr id="22" name="椭圆 21"/>
          <p:cNvSpPr/>
          <p:nvPr/>
        </p:nvSpPr>
        <p:spPr>
          <a:xfrm>
            <a:off x="948690" y="2243455"/>
            <a:ext cx="1560195" cy="95758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200">
                <a:solidFill>
                  <a:schemeClr val="tx1"/>
                </a:solidFill>
              </a:rPr>
              <a:t>以货币作为唯一收入和支付手段，维持生活</a:t>
            </a:r>
            <a:endParaRPr lang="zh-CN" altLang="en-US" sz="1200">
              <a:solidFill>
                <a:schemeClr val="tx1"/>
              </a:solidFill>
            </a:endParaRPr>
          </a:p>
        </p:txBody>
      </p:sp>
      <p:sp>
        <p:nvSpPr>
          <p:cNvPr id="23" name="上箭头 22"/>
          <p:cNvSpPr/>
          <p:nvPr/>
        </p:nvSpPr>
        <p:spPr>
          <a:xfrm rot="2340000">
            <a:off x="951230" y="3060700"/>
            <a:ext cx="396240" cy="6273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上箭头 23"/>
          <p:cNvSpPr/>
          <p:nvPr/>
        </p:nvSpPr>
        <p:spPr>
          <a:xfrm rot="19380000">
            <a:off x="1976120" y="3081655"/>
            <a:ext cx="396240" cy="5861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上箭头 24"/>
          <p:cNvSpPr/>
          <p:nvPr/>
        </p:nvSpPr>
        <p:spPr>
          <a:xfrm>
            <a:off x="2294255" y="5982970"/>
            <a:ext cx="445770" cy="28892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26" name="矩形 25"/>
          <p:cNvSpPr/>
          <p:nvPr/>
        </p:nvSpPr>
        <p:spPr>
          <a:xfrm>
            <a:off x="3705860" y="138430"/>
            <a:ext cx="99060" cy="66535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27" name="文本框 26"/>
          <p:cNvSpPr txBox="1"/>
          <p:nvPr/>
        </p:nvSpPr>
        <p:spPr>
          <a:xfrm>
            <a:off x="106680" y="171450"/>
            <a:ext cx="3541395" cy="2122805"/>
          </a:xfrm>
          <a:prstGeom prst="rect">
            <a:avLst/>
          </a:prstGeom>
          <a:noFill/>
        </p:spPr>
        <p:txBody>
          <a:bodyPr wrap="square" rtlCol="0">
            <a:spAutoFit/>
          </a:bodyPr>
          <a:p>
            <a:r>
              <a:rPr lang="zh-CN" altLang="en-US" sz="1200"/>
              <a:t>无论是老师还是医生，在目前的社会中，以自主创收货币化作为唯一收入来源和支付手段，去维持自身家庭的生活费用和需求，这种单一性带来的问题，只能让老师和医生，不择手段获取货币，满足自身需求。如果假设一个群体在一个区域内所创造的财富是恒定，那么一个人想要获得更多财富，必然挤压其他人获得的财富，这看似一些领域的现象，而背后却是经济运作模式和社会组织制度上的运作问题，在资本主义经济下，以一个个体的力量，如何能够对抗自然风险和社会风险？那么只能以牺牲其他人为前提。</a:t>
            </a:r>
            <a:endParaRPr lang="zh-CN" altLang="en-US" sz="1200"/>
          </a:p>
        </p:txBody>
      </p:sp>
      <p:sp>
        <p:nvSpPr>
          <p:cNvPr id="28" name="立方体 27"/>
          <p:cNvSpPr/>
          <p:nvPr/>
        </p:nvSpPr>
        <p:spPr>
          <a:xfrm>
            <a:off x="5163185" y="6106795"/>
            <a:ext cx="990600" cy="54483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老师</a:t>
            </a:r>
            <a:endParaRPr lang="zh-CN" altLang="en-US"/>
          </a:p>
        </p:txBody>
      </p:sp>
      <p:sp>
        <p:nvSpPr>
          <p:cNvPr id="29" name="椭圆 28"/>
          <p:cNvSpPr/>
          <p:nvPr/>
        </p:nvSpPr>
        <p:spPr>
          <a:xfrm>
            <a:off x="3961130" y="2243455"/>
            <a:ext cx="3392805" cy="3514725"/>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圆角矩形 29"/>
          <p:cNvSpPr/>
          <p:nvPr/>
        </p:nvSpPr>
        <p:spPr>
          <a:xfrm>
            <a:off x="4407535" y="3432175"/>
            <a:ext cx="767715" cy="371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薪资</a:t>
            </a:r>
            <a:endParaRPr lang="zh-CN" altLang="en-US"/>
          </a:p>
        </p:txBody>
      </p:sp>
      <p:sp>
        <p:nvSpPr>
          <p:cNvPr id="31" name="圆角矩形 30"/>
          <p:cNvSpPr/>
          <p:nvPr/>
        </p:nvSpPr>
        <p:spPr>
          <a:xfrm>
            <a:off x="4395470" y="3955415"/>
            <a:ext cx="767715" cy="371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职称</a:t>
            </a:r>
            <a:endParaRPr lang="zh-CN" altLang="en-US"/>
          </a:p>
        </p:txBody>
      </p:sp>
      <p:sp>
        <p:nvSpPr>
          <p:cNvPr id="32" name="圆角矩形 31"/>
          <p:cNvSpPr/>
          <p:nvPr/>
        </p:nvSpPr>
        <p:spPr>
          <a:xfrm>
            <a:off x="4490085" y="4439285"/>
            <a:ext cx="767715" cy="78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毕业人数奖励</a:t>
            </a:r>
            <a:endParaRPr lang="zh-CN" altLang="en-US"/>
          </a:p>
        </p:txBody>
      </p:sp>
      <p:sp>
        <p:nvSpPr>
          <p:cNvPr id="33" name="圆角矩形 32"/>
          <p:cNvSpPr/>
          <p:nvPr/>
        </p:nvSpPr>
        <p:spPr>
          <a:xfrm>
            <a:off x="5435600" y="3156585"/>
            <a:ext cx="767715" cy="523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社会保障</a:t>
            </a:r>
            <a:endParaRPr lang="zh-CN" altLang="en-US"/>
          </a:p>
        </p:txBody>
      </p:sp>
      <p:sp>
        <p:nvSpPr>
          <p:cNvPr id="34" name="圆角矩形 33"/>
          <p:cNvSpPr/>
          <p:nvPr/>
        </p:nvSpPr>
        <p:spPr>
          <a:xfrm>
            <a:off x="5435600" y="3803650"/>
            <a:ext cx="767715" cy="8312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培养天赋奖励</a:t>
            </a:r>
            <a:endParaRPr lang="zh-CN" altLang="en-US"/>
          </a:p>
        </p:txBody>
      </p:sp>
      <p:sp>
        <p:nvSpPr>
          <p:cNvPr id="35" name="圆角矩形 34"/>
          <p:cNvSpPr/>
          <p:nvPr/>
        </p:nvSpPr>
        <p:spPr>
          <a:xfrm>
            <a:off x="5435600" y="4763770"/>
            <a:ext cx="767715" cy="789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大社区福利</a:t>
            </a:r>
            <a:endParaRPr lang="zh-CN" altLang="en-US"/>
          </a:p>
        </p:txBody>
      </p:sp>
      <p:sp>
        <p:nvSpPr>
          <p:cNvPr id="36" name="圆角矩形 35"/>
          <p:cNvSpPr/>
          <p:nvPr/>
        </p:nvSpPr>
        <p:spPr>
          <a:xfrm>
            <a:off x="6347460" y="3527425"/>
            <a:ext cx="767715" cy="12998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学生的贡献回馈</a:t>
            </a:r>
            <a:endParaRPr lang="zh-CN" altLang="en-US"/>
          </a:p>
        </p:txBody>
      </p:sp>
      <p:sp>
        <p:nvSpPr>
          <p:cNvPr id="37" name="立方体 36"/>
          <p:cNvSpPr/>
          <p:nvPr/>
        </p:nvSpPr>
        <p:spPr>
          <a:xfrm>
            <a:off x="9381490" y="6049010"/>
            <a:ext cx="990600" cy="54483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医生</a:t>
            </a:r>
            <a:endParaRPr lang="zh-CN" altLang="en-US"/>
          </a:p>
        </p:txBody>
      </p:sp>
      <p:sp>
        <p:nvSpPr>
          <p:cNvPr id="38" name="圆角矩形 37"/>
          <p:cNvSpPr/>
          <p:nvPr/>
        </p:nvSpPr>
        <p:spPr>
          <a:xfrm>
            <a:off x="4886325" y="2498090"/>
            <a:ext cx="1543050" cy="523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跨区域支教加权奖励</a:t>
            </a:r>
            <a:endParaRPr lang="zh-CN" altLang="en-US"/>
          </a:p>
        </p:txBody>
      </p:sp>
      <p:sp>
        <p:nvSpPr>
          <p:cNvPr id="39" name="椭圆 38"/>
          <p:cNvSpPr/>
          <p:nvPr/>
        </p:nvSpPr>
        <p:spPr>
          <a:xfrm>
            <a:off x="8055610" y="2193925"/>
            <a:ext cx="3392805" cy="3514725"/>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圆角矩形 39"/>
          <p:cNvSpPr/>
          <p:nvPr/>
        </p:nvSpPr>
        <p:spPr>
          <a:xfrm>
            <a:off x="8468995" y="3308350"/>
            <a:ext cx="767715" cy="371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薪资</a:t>
            </a:r>
            <a:endParaRPr lang="zh-CN" altLang="en-US"/>
          </a:p>
        </p:txBody>
      </p:sp>
      <p:sp>
        <p:nvSpPr>
          <p:cNvPr id="41" name="圆角矩形 40"/>
          <p:cNvSpPr/>
          <p:nvPr/>
        </p:nvSpPr>
        <p:spPr>
          <a:xfrm>
            <a:off x="8468995" y="3991610"/>
            <a:ext cx="767715" cy="371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职称</a:t>
            </a:r>
            <a:endParaRPr lang="zh-CN" altLang="en-US"/>
          </a:p>
        </p:txBody>
      </p:sp>
      <p:sp>
        <p:nvSpPr>
          <p:cNvPr id="42" name="圆角矩形 41"/>
          <p:cNvSpPr/>
          <p:nvPr/>
        </p:nvSpPr>
        <p:spPr>
          <a:xfrm>
            <a:off x="8724900" y="4501515"/>
            <a:ext cx="767715" cy="784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治愈人数奖励</a:t>
            </a:r>
            <a:endParaRPr lang="zh-CN" altLang="en-US"/>
          </a:p>
        </p:txBody>
      </p:sp>
      <p:sp>
        <p:nvSpPr>
          <p:cNvPr id="43" name="圆角矩形 42"/>
          <p:cNvSpPr/>
          <p:nvPr/>
        </p:nvSpPr>
        <p:spPr>
          <a:xfrm>
            <a:off x="9492615" y="3527425"/>
            <a:ext cx="767715" cy="523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社会保障</a:t>
            </a:r>
            <a:endParaRPr lang="zh-CN" altLang="en-US"/>
          </a:p>
        </p:txBody>
      </p:sp>
      <p:sp>
        <p:nvSpPr>
          <p:cNvPr id="44" name="圆角矩形 43"/>
          <p:cNvSpPr/>
          <p:nvPr/>
        </p:nvSpPr>
        <p:spPr>
          <a:xfrm>
            <a:off x="9645650" y="4326890"/>
            <a:ext cx="767715" cy="789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大社区福利</a:t>
            </a:r>
            <a:endParaRPr lang="zh-CN" altLang="en-US"/>
          </a:p>
        </p:txBody>
      </p:sp>
      <p:sp>
        <p:nvSpPr>
          <p:cNvPr id="45" name="圆角矩形 44"/>
          <p:cNvSpPr/>
          <p:nvPr/>
        </p:nvSpPr>
        <p:spPr>
          <a:xfrm>
            <a:off x="10466705" y="3308350"/>
            <a:ext cx="767715" cy="12045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治愈患者回馈</a:t>
            </a:r>
            <a:endParaRPr lang="zh-CN" altLang="en-US"/>
          </a:p>
        </p:txBody>
      </p:sp>
      <p:sp>
        <p:nvSpPr>
          <p:cNvPr id="46" name="圆角矩形 45"/>
          <p:cNvSpPr/>
          <p:nvPr/>
        </p:nvSpPr>
        <p:spPr>
          <a:xfrm>
            <a:off x="8980805" y="2572385"/>
            <a:ext cx="1543050" cy="523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跨区域援助加权奖励</a:t>
            </a:r>
            <a:endParaRPr lang="zh-CN" altLang="en-US"/>
          </a:p>
        </p:txBody>
      </p:sp>
      <p:sp>
        <p:nvSpPr>
          <p:cNvPr id="47" name="上箭头 46"/>
          <p:cNvSpPr/>
          <p:nvPr/>
        </p:nvSpPr>
        <p:spPr>
          <a:xfrm>
            <a:off x="5434330" y="5760085"/>
            <a:ext cx="445770" cy="28892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48" name="上箭头 47"/>
          <p:cNvSpPr/>
          <p:nvPr/>
        </p:nvSpPr>
        <p:spPr>
          <a:xfrm>
            <a:off x="9645650" y="5708650"/>
            <a:ext cx="445770" cy="288925"/>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49" name="文本框 48"/>
          <p:cNvSpPr txBox="1"/>
          <p:nvPr/>
        </p:nvSpPr>
        <p:spPr>
          <a:xfrm>
            <a:off x="3928745" y="229235"/>
            <a:ext cx="8171815" cy="1938020"/>
          </a:xfrm>
          <a:prstGeom prst="rect">
            <a:avLst/>
          </a:prstGeom>
          <a:noFill/>
        </p:spPr>
        <p:txBody>
          <a:bodyPr wrap="square" rtlCol="0">
            <a:spAutoFit/>
          </a:bodyPr>
          <a:p>
            <a:r>
              <a:rPr lang="zh-CN" altLang="en-US" sz="1200"/>
              <a:t>老师和医生的问题需要从多元化分散收入和风险需求入手，本质上已经触及到经济运行模式和社会组织形态运营模式的转变，它是全方位的对问题进行分析解决，而不是简单化的用货币化进行解决。把收入的渠道多元化结合即期和长期机制进行合理分配，老师通过毕业人数和天赋培养人数进行激励，避免了由于升学率产生的内部分化排斥，大社区福利作为基础福利会结合所培养的学生在社会上的贡献进行计算回馈，跨区域支教加权奖励可以解决教师资源的流动性和利用效率问题，偏远山区的加权值越大，这个加权又会结合社会保障，激励奉献进行计算调整。医生的问题与老师的问题是相似的，以治愈人数做为奖励，避免过度治疗和院外治疗，治愈患者结合在大社区内的贡献，进行回馈奖励，越奉献越奖励，治愈跨区域援助医疗加权，也是为了解决医疗资源的流动性和利用效率问题，加速社区医院和分级医疗的推行，与老师问题的初心一样。还有很多措施可以实施，譬如地方政府的物质性奖励，如房租水电补助，粮油米补助等等，都是有效结合大社区集体社会和经济运行模式进行的，前提是需要我们要站在理解别人和理解自己的基础上，要有职能和功能分离，分治与共治的视角，切勿所有问题都寄往抛给国家机器政府处理。</a:t>
            </a:r>
            <a:endParaRPr lang="zh-CN"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 name="圆角矩形 47"/>
          <p:cNvSpPr/>
          <p:nvPr/>
        </p:nvSpPr>
        <p:spPr>
          <a:xfrm>
            <a:off x="3551555" y="2626995"/>
            <a:ext cx="3164205" cy="314769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立方体 3"/>
          <p:cNvSpPr/>
          <p:nvPr/>
        </p:nvSpPr>
        <p:spPr>
          <a:xfrm>
            <a:off x="317500" y="3054350"/>
            <a:ext cx="924560" cy="63563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国企</a:t>
            </a:r>
            <a:endParaRPr lang="zh-CN" altLang="en-US"/>
          </a:p>
        </p:txBody>
      </p:sp>
      <p:sp>
        <p:nvSpPr>
          <p:cNvPr id="10" name="矩形 9"/>
          <p:cNvSpPr/>
          <p:nvPr/>
        </p:nvSpPr>
        <p:spPr>
          <a:xfrm>
            <a:off x="3359150" y="196215"/>
            <a:ext cx="82550" cy="66122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1" name="立方体 10"/>
          <p:cNvSpPr/>
          <p:nvPr/>
        </p:nvSpPr>
        <p:spPr>
          <a:xfrm>
            <a:off x="7262495" y="6049010"/>
            <a:ext cx="924560" cy="63563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国企</a:t>
            </a:r>
            <a:endParaRPr lang="zh-CN" altLang="en-US"/>
          </a:p>
        </p:txBody>
      </p:sp>
      <p:sp>
        <p:nvSpPr>
          <p:cNvPr id="17" name="立方体 16"/>
          <p:cNvSpPr/>
          <p:nvPr/>
        </p:nvSpPr>
        <p:spPr>
          <a:xfrm>
            <a:off x="4612005" y="6111240"/>
            <a:ext cx="924560" cy="63563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私企</a:t>
            </a:r>
            <a:endParaRPr lang="zh-CN" altLang="en-US"/>
          </a:p>
        </p:txBody>
      </p:sp>
      <p:sp>
        <p:nvSpPr>
          <p:cNvPr id="18" name="立方体 17"/>
          <p:cNvSpPr/>
          <p:nvPr/>
        </p:nvSpPr>
        <p:spPr>
          <a:xfrm>
            <a:off x="5633720" y="6091555"/>
            <a:ext cx="924560" cy="63563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机构</a:t>
            </a:r>
            <a:endParaRPr lang="zh-CN" altLang="en-US"/>
          </a:p>
        </p:txBody>
      </p:sp>
      <p:sp>
        <p:nvSpPr>
          <p:cNvPr id="19" name="矩形 18"/>
          <p:cNvSpPr/>
          <p:nvPr/>
        </p:nvSpPr>
        <p:spPr>
          <a:xfrm>
            <a:off x="6788150" y="153035"/>
            <a:ext cx="82550" cy="66122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32" name="立方体 31"/>
          <p:cNvSpPr/>
          <p:nvPr/>
        </p:nvSpPr>
        <p:spPr>
          <a:xfrm>
            <a:off x="3589655" y="6123305"/>
            <a:ext cx="924560" cy="63563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国企</a:t>
            </a:r>
            <a:endParaRPr lang="zh-CN" altLang="en-US"/>
          </a:p>
        </p:txBody>
      </p:sp>
      <p:sp>
        <p:nvSpPr>
          <p:cNvPr id="3" name="矩形 2"/>
          <p:cNvSpPr/>
          <p:nvPr/>
        </p:nvSpPr>
        <p:spPr>
          <a:xfrm>
            <a:off x="177165" y="4133850"/>
            <a:ext cx="1207135" cy="2593340"/>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7" name="圆角矩形 6"/>
          <p:cNvSpPr/>
          <p:nvPr/>
        </p:nvSpPr>
        <p:spPr>
          <a:xfrm>
            <a:off x="318135" y="611124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经营权</a:t>
            </a:r>
            <a:endParaRPr lang="zh-CN" altLang="en-US"/>
          </a:p>
        </p:txBody>
      </p:sp>
      <p:sp>
        <p:nvSpPr>
          <p:cNvPr id="9" name="圆角矩形 8"/>
          <p:cNvSpPr/>
          <p:nvPr/>
        </p:nvSpPr>
        <p:spPr>
          <a:xfrm>
            <a:off x="317500" y="549973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监督权</a:t>
            </a:r>
            <a:endParaRPr lang="zh-CN" altLang="en-US"/>
          </a:p>
        </p:txBody>
      </p:sp>
      <p:sp>
        <p:nvSpPr>
          <p:cNvPr id="8" name="圆角矩形 7"/>
          <p:cNvSpPr/>
          <p:nvPr/>
        </p:nvSpPr>
        <p:spPr>
          <a:xfrm>
            <a:off x="317500" y="489013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所有权</a:t>
            </a:r>
            <a:endParaRPr lang="zh-CN" altLang="en-US"/>
          </a:p>
        </p:txBody>
      </p:sp>
      <p:sp>
        <p:nvSpPr>
          <p:cNvPr id="6" name="圆角矩形 5"/>
          <p:cNvSpPr/>
          <p:nvPr/>
        </p:nvSpPr>
        <p:spPr>
          <a:xfrm>
            <a:off x="318135" y="429260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决策权</a:t>
            </a:r>
            <a:endParaRPr lang="zh-CN" altLang="en-US"/>
          </a:p>
        </p:txBody>
      </p:sp>
      <p:sp>
        <p:nvSpPr>
          <p:cNvPr id="12" name="矩形 11"/>
          <p:cNvSpPr/>
          <p:nvPr/>
        </p:nvSpPr>
        <p:spPr>
          <a:xfrm>
            <a:off x="1906270" y="3565525"/>
            <a:ext cx="1207135" cy="3161665"/>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13" name="圆角矩形 12"/>
          <p:cNvSpPr/>
          <p:nvPr/>
        </p:nvSpPr>
        <p:spPr>
          <a:xfrm>
            <a:off x="2018665" y="611124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盈利</a:t>
            </a:r>
            <a:endParaRPr lang="zh-CN" altLang="en-US"/>
          </a:p>
        </p:txBody>
      </p:sp>
      <p:sp>
        <p:nvSpPr>
          <p:cNvPr id="15" name="圆角矩形 14"/>
          <p:cNvSpPr/>
          <p:nvPr/>
        </p:nvSpPr>
        <p:spPr>
          <a:xfrm>
            <a:off x="2018665" y="549148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再投资</a:t>
            </a:r>
            <a:endParaRPr lang="zh-CN" altLang="en-US"/>
          </a:p>
        </p:txBody>
      </p:sp>
      <p:sp>
        <p:nvSpPr>
          <p:cNvPr id="16" name="圆角矩形 15"/>
          <p:cNvSpPr/>
          <p:nvPr/>
        </p:nvSpPr>
        <p:spPr>
          <a:xfrm>
            <a:off x="2018665" y="489013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退休养老</a:t>
            </a:r>
            <a:endParaRPr lang="zh-CN" altLang="en-US"/>
          </a:p>
        </p:txBody>
      </p:sp>
      <p:sp>
        <p:nvSpPr>
          <p:cNvPr id="22" name="圆角矩形 21"/>
          <p:cNvSpPr/>
          <p:nvPr/>
        </p:nvSpPr>
        <p:spPr>
          <a:xfrm>
            <a:off x="2018665" y="429260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财政转移</a:t>
            </a:r>
            <a:endParaRPr lang="zh-CN" altLang="en-US"/>
          </a:p>
        </p:txBody>
      </p:sp>
      <p:sp>
        <p:nvSpPr>
          <p:cNvPr id="30" name="下箭头 29"/>
          <p:cNvSpPr/>
          <p:nvPr/>
        </p:nvSpPr>
        <p:spPr>
          <a:xfrm>
            <a:off x="581025" y="3587115"/>
            <a:ext cx="399415" cy="63563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下箭头 32"/>
          <p:cNvSpPr/>
          <p:nvPr/>
        </p:nvSpPr>
        <p:spPr>
          <a:xfrm rot="18060000">
            <a:off x="1387475" y="3248025"/>
            <a:ext cx="432435" cy="949960"/>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矩形 33"/>
          <p:cNvSpPr/>
          <p:nvPr/>
        </p:nvSpPr>
        <p:spPr>
          <a:xfrm>
            <a:off x="3660775" y="2959100"/>
            <a:ext cx="1207135" cy="2520315"/>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23" name="圆角矩形 22"/>
          <p:cNvSpPr/>
          <p:nvPr/>
        </p:nvSpPr>
        <p:spPr>
          <a:xfrm>
            <a:off x="3773170" y="487489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监督权</a:t>
            </a:r>
            <a:endParaRPr lang="zh-CN" altLang="en-US"/>
          </a:p>
        </p:txBody>
      </p:sp>
      <p:sp>
        <p:nvSpPr>
          <p:cNvPr id="14" name="圆角矩形 13"/>
          <p:cNvSpPr/>
          <p:nvPr/>
        </p:nvSpPr>
        <p:spPr>
          <a:xfrm>
            <a:off x="3773170" y="425640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所有权</a:t>
            </a:r>
            <a:endParaRPr lang="zh-CN" altLang="en-US"/>
          </a:p>
        </p:txBody>
      </p:sp>
      <p:sp>
        <p:nvSpPr>
          <p:cNvPr id="24" name="圆角矩形 23"/>
          <p:cNvSpPr/>
          <p:nvPr/>
        </p:nvSpPr>
        <p:spPr>
          <a:xfrm>
            <a:off x="3773170" y="363664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决策权</a:t>
            </a:r>
            <a:endParaRPr lang="zh-CN" altLang="en-US"/>
          </a:p>
        </p:txBody>
      </p:sp>
      <p:sp>
        <p:nvSpPr>
          <p:cNvPr id="21" name="圆角矩形 20"/>
          <p:cNvSpPr/>
          <p:nvPr/>
        </p:nvSpPr>
        <p:spPr>
          <a:xfrm>
            <a:off x="3773170" y="305435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经营权</a:t>
            </a:r>
            <a:endParaRPr lang="zh-CN" altLang="en-US"/>
          </a:p>
        </p:txBody>
      </p:sp>
      <p:sp>
        <p:nvSpPr>
          <p:cNvPr id="35" name="矩形 34"/>
          <p:cNvSpPr/>
          <p:nvPr/>
        </p:nvSpPr>
        <p:spPr>
          <a:xfrm>
            <a:off x="5381625" y="2959100"/>
            <a:ext cx="1207135" cy="2484120"/>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36" name="圆角矩形 35"/>
          <p:cNvSpPr/>
          <p:nvPr/>
        </p:nvSpPr>
        <p:spPr>
          <a:xfrm>
            <a:off x="5494020" y="480885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盈利</a:t>
            </a:r>
            <a:endParaRPr lang="zh-CN" altLang="en-US"/>
          </a:p>
        </p:txBody>
      </p:sp>
      <p:sp>
        <p:nvSpPr>
          <p:cNvPr id="37" name="圆角矩形 36"/>
          <p:cNvSpPr/>
          <p:nvPr/>
        </p:nvSpPr>
        <p:spPr>
          <a:xfrm>
            <a:off x="5494020" y="414845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再投资</a:t>
            </a:r>
            <a:endParaRPr lang="zh-CN" altLang="en-US"/>
          </a:p>
        </p:txBody>
      </p:sp>
      <p:sp>
        <p:nvSpPr>
          <p:cNvPr id="38" name="圆角矩形 37"/>
          <p:cNvSpPr/>
          <p:nvPr/>
        </p:nvSpPr>
        <p:spPr>
          <a:xfrm>
            <a:off x="5494020" y="356616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社保</a:t>
            </a:r>
            <a:endParaRPr lang="zh-CN" altLang="en-US"/>
          </a:p>
        </p:txBody>
      </p:sp>
      <p:sp>
        <p:nvSpPr>
          <p:cNvPr id="39" name="文本框 38"/>
          <p:cNvSpPr txBox="1"/>
          <p:nvPr/>
        </p:nvSpPr>
        <p:spPr>
          <a:xfrm>
            <a:off x="5381625" y="2959100"/>
            <a:ext cx="840105" cy="368300"/>
          </a:xfrm>
          <a:prstGeom prst="rect">
            <a:avLst/>
          </a:prstGeom>
          <a:noFill/>
        </p:spPr>
        <p:txBody>
          <a:bodyPr wrap="square" rtlCol="0">
            <a:spAutoFit/>
          </a:bodyPr>
          <a:p>
            <a:r>
              <a:rPr lang="zh-CN" altLang="en-US"/>
              <a:t>责任</a:t>
            </a:r>
            <a:endParaRPr lang="zh-CN" altLang="en-US"/>
          </a:p>
        </p:txBody>
      </p:sp>
      <p:sp>
        <p:nvSpPr>
          <p:cNvPr id="49" name="上箭头 48"/>
          <p:cNvSpPr/>
          <p:nvPr/>
        </p:nvSpPr>
        <p:spPr>
          <a:xfrm>
            <a:off x="3928745" y="5774690"/>
            <a:ext cx="379730" cy="3549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0" name="上箭头 49"/>
          <p:cNvSpPr/>
          <p:nvPr/>
        </p:nvSpPr>
        <p:spPr>
          <a:xfrm>
            <a:off x="4884420" y="5774690"/>
            <a:ext cx="379730" cy="3549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1" name="上箭头 50"/>
          <p:cNvSpPr/>
          <p:nvPr/>
        </p:nvSpPr>
        <p:spPr>
          <a:xfrm>
            <a:off x="5906135" y="5768340"/>
            <a:ext cx="379730" cy="3549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2" name="圆柱形 51"/>
          <p:cNvSpPr/>
          <p:nvPr/>
        </p:nvSpPr>
        <p:spPr>
          <a:xfrm>
            <a:off x="7047865" y="3746500"/>
            <a:ext cx="1296035" cy="2137410"/>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a:off x="7204710" y="517461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监督权</a:t>
            </a:r>
            <a:endParaRPr lang="zh-CN" altLang="en-US"/>
          </a:p>
        </p:txBody>
      </p:sp>
      <p:sp>
        <p:nvSpPr>
          <p:cNvPr id="29" name="圆角矩形 28"/>
          <p:cNvSpPr/>
          <p:nvPr/>
        </p:nvSpPr>
        <p:spPr>
          <a:xfrm>
            <a:off x="7204710" y="466026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决策权</a:t>
            </a:r>
            <a:endParaRPr lang="zh-CN" altLang="en-US"/>
          </a:p>
        </p:txBody>
      </p:sp>
      <p:sp>
        <p:nvSpPr>
          <p:cNvPr id="27" name="圆角矩形 26"/>
          <p:cNvSpPr/>
          <p:nvPr/>
        </p:nvSpPr>
        <p:spPr>
          <a:xfrm>
            <a:off x="7204710" y="413385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财务股权</a:t>
            </a:r>
            <a:endParaRPr lang="zh-CN" altLang="en-US"/>
          </a:p>
        </p:txBody>
      </p:sp>
      <p:sp>
        <p:nvSpPr>
          <p:cNvPr id="54" name="圆角矩形 53"/>
          <p:cNvSpPr/>
          <p:nvPr/>
        </p:nvSpPr>
        <p:spPr>
          <a:xfrm>
            <a:off x="9368790" y="3327400"/>
            <a:ext cx="2608580" cy="310705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6" name="圆角矩形 55"/>
          <p:cNvSpPr/>
          <p:nvPr/>
        </p:nvSpPr>
        <p:spPr>
          <a:xfrm>
            <a:off x="7009130" y="2519680"/>
            <a:ext cx="2220595" cy="10674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7" name="圆角矩形 56"/>
          <p:cNvSpPr/>
          <p:nvPr/>
        </p:nvSpPr>
        <p:spPr>
          <a:xfrm>
            <a:off x="7134860" y="254254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社保</a:t>
            </a:r>
            <a:endParaRPr lang="zh-CN" altLang="en-US"/>
          </a:p>
        </p:txBody>
      </p:sp>
      <p:sp>
        <p:nvSpPr>
          <p:cNvPr id="58" name="圆角矩形 57"/>
          <p:cNvSpPr/>
          <p:nvPr/>
        </p:nvSpPr>
        <p:spPr>
          <a:xfrm>
            <a:off x="8187055" y="288734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再投资</a:t>
            </a:r>
            <a:endParaRPr lang="zh-CN" altLang="en-US"/>
          </a:p>
        </p:txBody>
      </p:sp>
      <p:sp>
        <p:nvSpPr>
          <p:cNvPr id="59" name="圆角矩形 58"/>
          <p:cNvSpPr/>
          <p:nvPr/>
        </p:nvSpPr>
        <p:spPr>
          <a:xfrm>
            <a:off x="7134860" y="307530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财政转移</a:t>
            </a:r>
            <a:endParaRPr lang="zh-CN" altLang="en-US"/>
          </a:p>
        </p:txBody>
      </p:sp>
      <p:sp>
        <p:nvSpPr>
          <p:cNvPr id="60" name="上箭头 59"/>
          <p:cNvSpPr/>
          <p:nvPr/>
        </p:nvSpPr>
        <p:spPr>
          <a:xfrm>
            <a:off x="7544435" y="5850890"/>
            <a:ext cx="379730" cy="305435"/>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1" name="上箭头 60"/>
          <p:cNvSpPr/>
          <p:nvPr/>
        </p:nvSpPr>
        <p:spPr>
          <a:xfrm>
            <a:off x="7505700" y="3566160"/>
            <a:ext cx="379730" cy="305435"/>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圆角矩形 61"/>
          <p:cNvSpPr/>
          <p:nvPr/>
        </p:nvSpPr>
        <p:spPr>
          <a:xfrm>
            <a:off x="9592945" y="577469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经营权</a:t>
            </a:r>
            <a:endParaRPr lang="zh-CN" altLang="en-US"/>
          </a:p>
        </p:txBody>
      </p:sp>
      <p:sp>
        <p:nvSpPr>
          <p:cNvPr id="63" name="圆角矩形 62"/>
          <p:cNvSpPr/>
          <p:nvPr/>
        </p:nvSpPr>
        <p:spPr>
          <a:xfrm>
            <a:off x="9592945" y="517207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决策权</a:t>
            </a:r>
            <a:endParaRPr lang="zh-CN" altLang="en-US"/>
          </a:p>
        </p:txBody>
      </p:sp>
      <p:sp>
        <p:nvSpPr>
          <p:cNvPr id="64" name="圆角矩形 63"/>
          <p:cNvSpPr/>
          <p:nvPr/>
        </p:nvSpPr>
        <p:spPr>
          <a:xfrm>
            <a:off x="9592945" y="455930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所有权</a:t>
            </a:r>
            <a:endParaRPr lang="zh-CN" altLang="en-US"/>
          </a:p>
        </p:txBody>
      </p:sp>
      <p:sp>
        <p:nvSpPr>
          <p:cNvPr id="65" name="圆角矩形 64"/>
          <p:cNvSpPr/>
          <p:nvPr/>
        </p:nvSpPr>
        <p:spPr>
          <a:xfrm>
            <a:off x="10785475" y="394525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就业</a:t>
            </a:r>
            <a:endParaRPr lang="zh-CN" altLang="en-US"/>
          </a:p>
        </p:txBody>
      </p:sp>
      <p:sp>
        <p:nvSpPr>
          <p:cNvPr id="66" name="圆角矩形 65"/>
          <p:cNvSpPr/>
          <p:nvPr/>
        </p:nvSpPr>
        <p:spPr>
          <a:xfrm>
            <a:off x="10785475" y="576834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盈利</a:t>
            </a:r>
            <a:endParaRPr lang="zh-CN" altLang="en-US"/>
          </a:p>
        </p:txBody>
      </p:sp>
      <p:sp>
        <p:nvSpPr>
          <p:cNvPr id="67" name="圆角矩形 66"/>
          <p:cNvSpPr/>
          <p:nvPr/>
        </p:nvSpPr>
        <p:spPr>
          <a:xfrm>
            <a:off x="10785475" y="517461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再投资</a:t>
            </a:r>
            <a:endParaRPr lang="zh-CN" altLang="en-US"/>
          </a:p>
        </p:txBody>
      </p:sp>
      <p:sp>
        <p:nvSpPr>
          <p:cNvPr id="69" name="圆角矩形 68"/>
          <p:cNvSpPr/>
          <p:nvPr/>
        </p:nvSpPr>
        <p:spPr>
          <a:xfrm>
            <a:off x="10785475" y="455930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退休养老</a:t>
            </a:r>
            <a:endParaRPr lang="zh-CN" altLang="en-US"/>
          </a:p>
        </p:txBody>
      </p:sp>
      <p:sp>
        <p:nvSpPr>
          <p:cNvPr id="70" name="圆角矩形 69"/>
          <p:cNvSpPr/>
          <p:nvPr/>
        </p:nvSpPr>
        <p:spPr>
          <a:xfrm>
            <a:off x="9592945" y="3945255"/>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监督权</a:t>
            </a:r>
            <a:endParaRPr lang="zh-CN" altLang="en-US"/>
          </a:p>
        </p:txBody>
      </p:sp>
      <p:sp>
        <p:nvSpPr>
          <p:cNvPr id="71" name="圆角矩形 70"/>
          <p:cNvSpPr/>
          <p:nvPr/>
        </p:nvSpPr>
        <p:spPr>
          <a:xfrm>
            <a:off x="2018665" y="3710940"/>
            <a:ext cx="982345" cy="511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就业</a:t>
            </a:r>
            <a:endParaRPr lang="zh-CN" altLang="en-US"/>
          </a:p>
        </p:txBody>
      </p:sp>
      <p:sp>
        <p:nvSpPr>
          <p:cNvPr id="72" name="文本框 71"/>
          <p:cNvSpPr txBox="1"/>
          <p:nvPr/>
        </p:nvSpPr>
        <p:spPr>
          <a:xfrm>
            <a:off x="9592945" y="3439795"/>
            <a:ext cx="1547495" cy="306705"/>
          </a:xfrm>
          <a:prstGeom prst="rect">
            <a:avLst/>
          </a:prstGeom>
          <a:noFill/>
        </p:spPr>
        <p:txBody>
          <a:bodyPr wrap="square" rtlCol="0">
            <a:spAutoFit/>
          </a:bodyPr>
          <a:p>
            <a:r>
              <a:rPr lang="zh-CN" altLang="en-US" sz="1400"/>
              <a:t>大社区集体企业</a:t>
            </a:r>
            <a:endParaRPr lang="zh-CN" altLang="en-US" sz="1400"/>
          </a:p>
        </p:txBody>
      </p:sp>
      <p:sp>
        <p:nvSpPr>
          <p:cNvPr id="73" name="右箭头 72"/>
          <p:cNvSpPr/>
          <p:nvPr/>
        </p:nvSpPr>
        <p:spPr>
          <a:xfrm>
            <a:off x="8294370" y="4850130"/>
            <a:ext cx="1123950" cy="429260"/>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13665" y="196215"/>
            <a:ext cx="3131185" cy="2122805"/>
          </a:xfrm>
          <a:prstGeom prst="rect">
            <a:avLst/>
          </a:prstGeom>
          <a:noFill/>
        </p:spPr>
        <p:txBody>
          <a:bodyPr wrap="square" rtlCol="0">
            <a:spAutoFit/>
          </a:bodyPr>
          <a:p>
            <a:r>
              <a:rPr lang="zh-CN" altLang="en-US" sz="1200"/>
              <a:t>国企在新中国建立之初的作用体现在权责利三方上，权力上是决策权、监督权、经营权、所有权，责任上具有盈利目标、再投资生产、就业、财政转移、退休养老，一切收益归企业支配，权责利直属统一于企业。这时候的国企因为处在商品经济中的计划职能角色，对资源流动，物质支配起到决定性作用，虽然在对市场需求的反应、信息的传递、决策效率、业务经营创新这些方面上有所欠缺，但是在物质支配方面，</a:t>
            </a:r>
            <a:r>
              <a:rPr lang="zh-CN" altLang="en-US" sz="1200">
                <a:sym typeface="+mn-ea"/>
              </a:rPr>
              <a:t>退休之后企业承担养老责任，</a:t>
            </a:r>
            <a:r>
              <a:rPr lang="zh-CN" altLang="en-US" sz="1200"/>
              <a:t>让员工在精神上找到归属感。</a:t>
            </a:r>
            <a:endParaRPr lang="zh-CN" altLang="en-US" sz="1200"/>
          </a:p>
        </p:txBody>
      </p:sp>
      <p:sp>
        <p:nvSpPr>
          <p:cNvPr id="5" name="文本框 4"/>
          <p:cNvSpPr txBox="1"/>
          <p:nvPr/>
        </p:nvSpPr>
        <p:spPr>
          <a:xfrm>
            <a:off x="3535680" y="153035"/>
            <a:ext cx="3196590" cy="2306955"/>
          </a:xfrm>
          <a:prstGeom prst="rect">
            <a:avLst/>
          </a:prstGeom>
          <a:noFill/>
        </p:spPr>
        <p:txBody>
          <a:bodyPr wrap="square" rtlCol="0">
            <a:spAutoFit/>
          </a:bodyPr>
          <a:p>
            <a:r>
              <a:rPr lang="zh-CN" altLang="en-US" sz="1200"/>
              <a:t>在混合改革下的国企权责利的主要体现，通过引入市场经营主体，私营企业主，投资机构，以股份制形式共同主导决策权、经营权、所有权、监督权，在责任上具有盈利目标、在投资生产、社保缴纳，而不再承担就业、退休养老、财政转移的责任。通过股份制改造之后的国企，员工与企业之间是基于市场的雇佣关系，退休之后不负责养老（不再是无固定合同），又或者随时被解雇，失去归属感，只能谋短期利益。但是在市场经营决策方面会得到相应的有益补充，而作为市场企业随时面临破产或者撤资风险。</a:t>
            </a:r>
            <a:endParaRPr lang="zh-CN" altLang="en-US" sz="1200"/>
          </a:p>
        </p:txBody>
      </p:sp>
      <p:sp>
        <p:nvSpPr>
          <p:cNvPr id="20" name="文本框 19"/>
          <p:cNvSpPr txBox="1"/>
          <p:nvPr/>
        </p:nvSpPr>
        <p:spPr>
          <a:xfrm>
            <a:off x="6870700" y="107315"/>
            <a:ext cx="5112385" cy="2491740"/>
          </a:xfrm>
          <a:prstGeom prst="rect">
            <a:avLst/>
          </a:prstGeom>
          <a:noFill/>
        </p:spPr>
        <p:txBody>
          <a:bodyPr wrap="square" rtlCol="0">
            <a:spAutoFit/>
          </a:bodyPr>
          <a:p>
            <a:r>
              <a:rPr lang="zh-CN" altLang="en-US" sz="1200"/>
              <a:t>在混改的基础上结合社会组织形态变更进行创新，也就转变为国企和大社区集体企业之间的联系。国企通过财务股权投资大社区集体企业，拥有决策权和监督权，责任上需缴纳社保（缴纳比例较低）、再投资生产和财政转移，大社区集体企业拥有监督权、经营权、决策权、所有权，责任上具有盈利目标、再投资生产、就业吸纳、退休养老。这个模式是结合左边两个模式的优点进行了职能分离分治，把国企的社会责任职能剥离放到大社区集体企业，而国企则转型成为私企和投资机构的角色，对于大社区集体企业员工来说，不再是简单的市场雇佣劳动关系，而是企业所有者的一份子，共有共享共治，精神上永远都是主人翁的归属感，在企业工作不再谋求短期的钓鱼效益，而是长期的养鱼目标。而作为基层接近市场的大社区，对于市场需求和经营风险，反应决策，都要优于左边两种模式，依托于大社区内以及大社区之间的人员规模日常需求，企业破产的可能性可以忽略，高度集约化的资源利用效率，是私营企业和国企无法比拟的。</a:t>
            </a:r>
            <a:endParaRPr lang="zh-CN" alt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圆柱形 3"/>
          <p:cNvSpPr/>
          <p:nvPr/>
        </p:nvSpPr>
        <p:spPr>
          <a:xfrm>
            <a:off x="926465" y="1181100"/>
            <a:ext cx="3117215" cy="5527675"/>
          </a:xfrm>
          <a:prstGeom prst="can">
            <a:avLst/>
          </a:prstGeom>
        </p:spPr>
        <p:style>
          <a:lnRef idx="2">
            <a:schemeClr val="dk1"/>
          </a:lnRef>
          <a:fillRef idx="1">
            <a:schemeClr val="lt1"/>
          </a:fillRef>
          <a:effectRef idx="0">
            <a:schemeClr val="dk1"/>
          </a:effectRef>
          <a:fontRef idx="minor">
            <a:schemeClr val="dk1"/>
          </a:fontRef>
        </p:style>
        <p:txBody>
          <a:bodyPr rtlCol="0" anchor="ctr"/>
          <a:p>
            <a:pPr algn="ctr"/>
            <a:endParaRPr lang="zh-CN" altLang="en-US"/>
          </a:p>
        </p:txBody>
      </p:sp>
      <p:sp>
        <p:nvSpPr>
          <p:cNvPr id="12" name="文本框 11"/>
          <p:cNvSpPr txBox="1"/>
          <p:nvPr/>
        </p:nvSpPr>
        <p:spPr>
          <a:xfrm>
            <a:off x="1344930" y="1416685"/>
            <a:ext cx="2439035" cy="383540"/>
          </a:xfrm>
          <a:prstGeom prst="rect">
            <a:avLst/>
          </a:prstGeom>
          <a:noFill/>
        </p:spPr>
        <p:txBody>
          <a:bodyPr wrap="square" rtlCol="0">
            <a:spAutoFit/>
          </a:bodyPr>
          <a:p>
            <a:r>
              <a:rPr lang="x-none" altLang="zh-CN"/>
              <a:t>官僚科层制晋升通道</a:t>
            </a:r>
            <a:endParaRPr lang="x-none" altLang="zh-CN"/>
          </a:p>
        </p:txBody>
      </p:sp>
      <p:sp>
        <p:nvSpPr>
          <p:cNvPr id="13" name="圆柱形 12"/>
          <p:cNvSpPr/>
          <p:nvPr/>
        </p:nvSpPr>
        <p:spPr>
          <a:xfrm>
            <a:off x="1019175" y="4781550"/>
            <a:ext cx="2907665" cy="1630045"/>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圆柱形 13"/>
          <p:cNvSpPr/>
          <p:nvPr/>
        </p:nvSpPr>
        <p:spPr>
          <a:xfrm>
            <a:off x="1591310" y="3552190"/>
            <a:ext cx="1706245" cy="1153160"/>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圆柱形 14"/>
          <p:cNvSpPr/>
          <p:nvPr/>
        </p:nvSpPr>
        <p:spPr>
          <a:xfrm>
            <a:off x="2000885" y="2655570"/>
            <a:ext cx="876935" cy="848360"/>
          </a:xfrm>
          <a:prstGeom prst="ca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圆柱形 15"/>
          <p:cNvSpPr/>
          <p:nvPr/>
        </p:nvSpPr>
        <p:spPr>
          <a:xfrm>
            <a:off x="2219960" y="2045335"/>
            <a:ext cx="438785" cy="591185"/>
          </a:xfrm>
          <a:prstGeom prst="ca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上箭头 16"/>
          <p:cNvSpPr/>
          <p:nvPr/>
        </p:nvSpPr>
        <p:spPr>
          <a:xfrm>
            <a:off x="1056640" y="5429885"/>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上箭头 17"/>
          <p:cNvSpPr/>
          <p:nvPr/>
        </p:nvSpPr>
        <p:spPr>
          <a:xfrm>
            <a:off x="1800225" y="5429885"/>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上箭头 18"/>
          <p:cNvSpPr/>
          <p:nvPr/>
        </p:nvSpPr>
        <p:spPr>
          <a:xfrm>
            <a:off x="2496185" y="5410835"/>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上箭头 20"/>
          <p:cNvSpPr/>
          <p:nvPr/>
        </p:nvSpPr>
        <p:spPr>
          <a:xfrm>
            <a:off x="3239770" y="5410835"/>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上箭头 21"/>
          <p:cNvSpPr/>
          <p:nvPr/>
        </p:nvSpPr>
        <p:spPr>
          <a:xfrm>
            <a:off x="1714500" y="3876040"/>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上箭头 22"/>
          <p:cNvSpPr/>
          <p:nvPr/>
        </p:nvSpPr>
        <p:spPr>
          <a:xfrm>
            <a:off x="2458085" y="3876040"/>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上箭头 23"/>
          <p:cNvSpPr/>
          <p:nvPr/>
        </p:nvSpPr>
        <p:spPr>
          <a:xfrm>
            <a:off x="2096135" y="2770505"/>
            <a:ext cx="70548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上箭头 24"/>
          <p:cNvSpPr/>
          <p:nvPr/>
        </p:nvSpPr>
        <p:spPr>
          <a:xfrm>
            <a:off x="2287270" y="2027555"/>
            <a:ext cx="305435" cy="695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矩形 25"/>
          <p:cNvSpPr/>
          <p:nvPr/>
        </p:nvSpPr>
        <p:spPr>
          <a:xfrm>
            <a:off x="4918075" y="530225"/>
            <a:ext cx="161925" cy="60337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zh-CN" altLang="en-US"/>
          </a:p>
        </p:txBody>
      </p:sp>
      <p:sp>
        <p:nvSpPr>
          <p:cNvPr id="27" name="圆柱形 26"/>
          <p:cNvSpPr/>
          <p:nvPr/>
        </p:nvSpPr>
        <p:spPr>
          <a:xfrm>
            <a:off x="8893175" y="1369060"/>
            <a:ext cx="1620520" cy="4994910"/>
          </a:xfrm>
          <a:prstGeom prst="can">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28" name="圆柱形 27"/>
          <p:cNvSpPr/>
          <p:nvPr/>
        </p:nvSpPr>
        <p:spPr>
          <a:xfrm>
            <a:off x="5756910" y="1435735"/>
            <a:ext cx="1620520" cy="4994910"/>
          </a:xfrm>
          <a:prstGeom prst="can">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29" name="圆柱形 28"/>
          <p:cNvSpPr/>
          <p:nvPr/>
        </p:nvSpPr>
        <p:spPr>
          <a:xfrm>
            <a:off x="5899785" y="4895850"/>
            <a:ext cx="1344295" cy="131572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30" name="圆柱形 29"/>
          <p:cNvSpPr/>
          <p:nvPr/>
        </p:nvSpPr>
        <p:spPr>
          <a:xfrm>
            <a:off x="6119495" y="3180080"/>
            <a:ext cx="887095" cy="1620520"/>
          </a:xfrm>
          <a:prstGeom prst="can">
            <a:avLst/>
          </a:prstGeom>
        </p:spPr>
        <p:style>
          <a:lnRef idx="1">
            <a:schemeClr val="accent1"/>
          </a:lnRef>
          <a:fillRef idx="2">
            <a:schemeClr val="accent1"/>
          </a:fillRef>
          <a:effectRef idx="1">
            <a:schemeClr val="accent1"/>
          </a:effectRef>
          <a:fontRef idx="minor">
            <a:schemeClr val="dk1"/>
          </a:fontRef>
        </p:style>
        <p:txBody>
          <a:bodyPr rtlCol="0" anchor="ctr"/>
          <a:p>
            <a:pPr algn="ctr"/>
            <a:endParaRPr lang="zh-CN" altLang="en-US"/>
          </a:p>
        </p:txBody>
      </p:sp>
      <p:sp>
        <p:nvSpPr>
          <p:cNvPr id="31" name="圆柱形 30"/>
          <p:cNvSpPr/>
          <p:nvPr/>
        </p:nvSpPr>
        <p:spPr>
          <a:xfrm>
            <a:off x="6195060" y="2007870"/>
            <a:ext cx="695960" cy="1076960"/>
          </a:xfrm>
          <a:prstGeom prst="can">
            <a:avLst/>
          </a:prstGeom>
        </p:spPr>
        <p:style>
          <a:lnRef idx="1">
            <a:schemeClr val="accent3"/>
          </a:lnRef>
          <a:fillRef idx="2">
            <a:schemeClr val="accent3"/>
          </a:fillRef>
          <a:effectRef idx="1">
            <a:schemeClr val="accent3"/>
          </a:effectRef>
          <a:fontRef idx="minor">
            <a:schemeClr val="dk1"/>
          </a:fontRef>
        </p:style>
        <p:txBody>
          <a:bodyPr rtlCol="0" anchor="ctr"/>
          <a:p>
            <a:pPr algn="ctr"/>
            <a:endParaRPr lang="zh-CN" altLang="en-US"/>
          </a:p>
        </p:txBody>
      </p:sp>
      <p:sp>
        <p:nvSpPr>
          <p:cNvPr id="32" name="上箭头 31"/>
          <p:cNvSpPr/>
          <p:nvPr/>
        </p:nvSpPr>
        <p:spPr>
          <a:xfrm>
            <a:off x="6033135" y="5353685"/>
            <a:ext cx="638810" cy="7721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下箭头 32"/>
          <p:cNvSpPr/>
          <p:nvPr/>
        </p:nvSpPr>
        <p:spPr>
          <a:xfrm>
            <a:off x="6729095" y="5372100"/>
            <a:ext cx="485775" cy="741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上箭头 33"/>
          <p:cNvSpPr/>
          <p:nvPr/>
        </p:nvSpPr>
        <p:spPr>
          <a:xfrm>
            <a:off x="6233160" y="3714115"/>
            <a:ext cx="381635" cy="8578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下箭头 34"/>
          <p:cNvSpPr/>
          <p:nvPr/>
        </p:nvSpPr>
        <p:spPr>
          <a:xfrm>
            <a:off x="6605270" y="3733165"/>
            <a:ext cx="361950" cy="8197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上箭头 35"/>
          <p:cNvSpPr/>
          <p:nvPr/>
        </p:nvSpPr>
        <p:spPr>
          <a:xfrm>
            <a:off x="6252210" y="2284095"/>
            <a:ext cx="343535" cy="6388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下箭头 36"/>
          <p:cNvSpPr/>
          <p:nvPr/>
        </p:nvSpPr>
        <p:spPr>
          <a:xfrm>
            <a:off x="6595745" y="2312670"/>
            <a:ext cx="295275" cy="6007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上箭头 37"/>
          <p:cNvSpPr/>
          <p:nvPr/>
        </p:nvSpPr>
        <p:spPr>
          <a:xfrm>
            <a:off x="8997950" y="2226945"/>
            <a:ext cx="610235" cy="1210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上箭头 38"/>
          <p:cNvSpPr/>
          <p:nvPr/>
        </p:nvSpPr>
        <p:spPr>
          <a:xfrm>
            <a:off x="9817735" y="2255520"/>
            <a:ext cx="610235" cy="1210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上箭头 39"/>
          <p:cNvSpPr/>
          <p:nvPr/>
        </p:nvSpPr>
        <p:spPr>
          <a:xfrm>
            <a:off x="9817735" y="3551555"/>
            <a:ext cx="610235" cy="1210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上箭头 40"/>
          <p:cNvSpPr/>
          <p:nvPr/>
        </p:nvSpPr>
        <p:spPr>
          <a:xfrm>
            <a:off x="8950325" y="4905375"/>
            <a:ext cx="610235" cy="1210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上箭头 41"/>
          <p:cNvSpPr/>
          <p:nvPr/>
        </p:nvSpPr>
        <p:spPr>
          <a:xfrm>
            <a:off x="9874885" y="4914900"/>
            <a:ext cx="610235" cy="1210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3" name="上箭头 42"/>
          <p:cNvSpPr/>
          <p:nvPr/>
        </p:nvSpPr>
        <p:spPr>
          <a:xfrm>
            <a:off x="8969375" y="3551555"/>
            <a:ext cx="610235" cy="12109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4" name="虚尾箭头 43"/>
          <p:cNvSpPr/>
          <p:nvPr/>
        </p:nvSpPr>
        <p:spPr>
          <a:xfrm>
            <a:off x="7367905" y="5391785"/>
            <a:ext cx="1534795" cy="819785"/>
          </a:xfrm>
          <a:prstGeom prst="strip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虚尾箭头 44"/>
          <p:cNvSpPr/>
          <p:nvPr/>
        </p:nvSpPr>
        <p:spPr>
          <a:xfrm rot="10800000">
            <a:off x="7406005" y="1788795"/>
            <a:ext cx="1477645" cy="772160"/>
          </a:xfrm>
          <a:prstGeom prst="strip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文本框 45"/>
          <p:cNvSpPr txBox="1"/>
          <p:nvPr/>
        </p:nvSpPr>
        <p:spPr>
          <a:xfrm>
            <a:off x="6099810" y="1464310"/>
            <a:ext cx="1038860" cy="383540"/>
          </a:xfrm>
          <a:prstGeom prst="rect">
            <a:avLst/>
          </a:prstGeom>
          <a:noFill/>
        </p:spPr>
        <p:txBody>
          <a:bodyPr wrap="square" rtlCol="0">
            <a:spAutoFit/>
          </a:bodyPr>
          <a:p>
            <a:r>
              <a:rPr lang="x-none" altLang="zh-CN"/>
              <a:t>科层制</a:t>
            </a:r>
            <a:endParaRPr lang="x-none" altLang="zh-CN"/>
          </a:p>
        </p:txBody>
      </p:sp>
      <p:sp>
        <p:nvSpPr>
          <p:cNvPr id="47" name="文本框 46"/>
          <p:cNvSpPr txBox="1"/>
          <p:nvPr/>
        </p:nvSpPr>
        <p:spPr>
          <a:xfrm>
            <a:off x="9302750" y="1397635"/>
            <a:ext cx="962660" cy="383540"/>
          </a:xfrm>
          <a:prstGeom prst="rect">
            <a:avLst/>
          </a:prstGeom>
          <a:noFill/>
        </p:spPr>
        <p:txBody>
          <a:bodyPr wrap="square" rtlCol="0">
            <a:spAutoFit/>
          </a:bodyPr>
          <a:p>
            <a:r>
              <a:rPr lang="x-none" altLang="zh-CN"/>
              <a:t>军功制</a:t>
            </a:r>
            <a:endParaRPr lang="x-none" altLang="zh-CN"/>
          </a:p>
        </p:txBody>
      </p:sp>
      <p:sp>
        <p:nvSpPr>
          <p:cNvPr id="48" name="虚尾箭头 47"/>
          <p:cNvSpPr/>
          <p:nvPr/>
        </p:nvSpPr>
        <p:spPr>
          <a:xfrm>
            <a:off x="4108450" y="3199130"/>
            <a:ext cx="1602105" cy="1144270"/>
          </a:xfrm>
          <a:prstGeom prst="stripedRightArrow">
            <a:avLst/>
          </a:prstGeom>
        </p:spPr>
        <p:style>
          <a:lnRef idx="2">
            <a:schemeClr val="dk1"/>
          </a:lnRef>
          <a:fillRef idx="1">
            <a:schemeClr val="lt1"/>
          </a:fillRef>
          <a:effectRef idx="0">
            <a:schemeClr val="dk1"/>
          </a:effectRef>
          <a:fontRef idx="minor">
            <a:schemeClr val="dk1"/>
          </a:fontRef>
        </p:style>
        <p:txBody>
          <a:bodyPr rtlCol="0" anchor="ctr"/>
          <a:p>
            <a:pPr algn="ctr"/>
            <a:endParaRPr lang="zh-CN" altLang="en-US"/>
          </a:p>
        </p:txBody>
      </p:sp>
      <p:sp>
        <p:nvSpPr>
          <p:cNvPr id="49" name="文本框 48"/>
          <p:cNvSpPr txBox="1"/>
          <p:nvPr/>
        </p:nvSpPr>
        <p:spPr>
          <a:xfrm>
            <a:off x="447675" y="625475"/>
            <a:ext cx="4146550" cy="469265"/>
          </a:xfrm>
          <a:prstGeom prst="rect">
            <a:avLst/>
          </a:prstGeom>
          <a:noFill/>
        </p:spPr>
        <p:txBody>
          <a:bodyPr wrap="square" rtlCol="0">
            <a:spAutoFit/>
          </a:bodyPr>
          <a:p>
            <a:r>
              <a:rPr lang="x-none" altLang="zh-CN" sz="1200"/>
              <a:t>单通道模式会形成固化，利益同盟，上层控制下层，被动式腐败，通道收窄，相互倾扎，垄断优势，官僚形式教条。</a:t>
            </a:r>
            <a:endParaRPr lang="x-none" altLang="zh-CN" sz="1200"/>
          </a:p>
        </p:txBody>
      </p:sp>
      <p:sp>
        <p:nvSpPr>
          <p:cNvPr id="50" name="文本框 49"/>
          <p:cNvSpPr txBox="1"/>
          <p:nvPr/>
        </p:nvSpPr>
        <p:spPr>
          <a:xfrm>
            <a:off x="6042660" y="625475"/>
            <a:ext cx="4222750" cy="652145"/>
          </a:xfrm>
          <a:prstGeom prst="rect">
            <a:avLst/>
          </a:prstGeom>
          <a:noFill/>
        </p:spPr>
        <p:txBody>
          <a:bodyPr wrap="square" rtlCol="0">
            <a:spAutoFit/>
          </a:bodyPr>
          <a:p>
            <a:r>
              <a:rPr lang="x-none" altLang="zh-CN" sz="1200"/>
              <a:t>形成上下流动，双通道互通，分流好人坏人，能人庸人，瓦解利益同盟，瓦解垄断优势，形成循环生态，形成竞争机制，激励进步统一。</a:t>
            </a:r>
            <a:endParaRPr lang="x-none" altLang="zh-CN"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圆角矩形 7"/>
          <p:cNvSpPr/>
          <p:nvPr/>
        </p:nvSpPr>
        <p:spPr>
          <a:xfrm>
            <a:off x="697230" y="2036445"/>
            <a:ext cx="3993515" cy="33655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立方体 3"/>
          <p:cNvSpPr/>
          <p:nvPr/>
        </p:nvSpPr>
        <p:spPr>
          <a:xfrm>
            <a:off x="408940" y="5668010"/>
            <a:ext cx="4509135" cy="915670"/>
          </a:xfrm>
          <a:prstGeom prst="cub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社会基层人民群众</a:t>
            </a:r>
            <a:endParaRPr lang="x-none" altLang="zh-CN">
              <a:solidFill>
                <a:schemeClr val="tx1"/>
              </a:solidFill>
            </a:endParaRPr>
          </a:p>
        </p:txBody>
      </p:sp>
      <p:sp>
        <p:nvSpPr>
          <p:cNvPr id="5" name="圆柱形 4"/>
          <p:cNvSpPr/>
          <p:nvPr/>
        </p:nvSpPr>
        <p:spPr>
          <a:xfrm>
            <a:off x="1554480" y="3838575"/>
            <a:ext cx="2220595" cy="1306195"/>
          </a:xfrm>
          <a:prstGeom prst="can">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晋升通道</a:t>
            </a:r>
            <a:endParaRPr lang="x-none" altLang="zh-CN"/>
          </a:p>
        </p:txBody>
      </p:sp>
      <p:sp>
        <p:nvSpPr>
          <p:cNvPr id="6" name="虚尾箭头 5"/>
          <p:cNvSpPr/>
          <p:nvPr/>
        </p:nvSpPr>
        <p:spPr>
          <a:xfrm rot="5460000">
            <a:off x="2773680" y="4886960"/>
            <a:ext cx="857885" cy="88646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虚尾箭头 6"/>
          <p:cNvSpPr/>
          <p:nvPr/>
        </p:nvSpPr>
        <p:spPr>
          <a:xfrm rot="5460000">
            <a:off x="1753870" y="4897120"/>
            <a:ext cx="857885" cy="88646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太阳形 8"/>
          <p:cNvSpPr/>
          <p:nvPr/>
        </p:nvSpPr>
        <p:spPr>
          <a:xfrm>
            <a:off x="763270" y="2705735"/>
            <a:ext cx="3924300" cy="743585"/>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权力阶层</a:t>
            </a:r>
            <a:endParaRPr lang="x-none" altLang="zh-CN">
              <a:solidFill>
                <a:schemeClr val="tx1"/>
              </a:solidFill>
            </a:endParaRPr>
          </a:p>
        </p:txBody>
      </p:sp>
      <p:sp>
        <p:nvSpPr>
          <p:cNvPr id="10" name="下箭头 9"/>
          <p:cNvSpPr/>
          <p:nvPr/>
        </p:nvSpPr>
        <p:spPr>
          <a:xfrm>
            <a:off x="2449195" y="3542665"/>
            <a:ext cx="542925" cy="514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2125980" y="2179320"/>
            <a:ext cx="1172845" cy="383540"/>
          </a:xfrm>
          <a:prstGeom prst="rect">
            <a:avLst/>
          </a:prstGeom>
          <a:noFill/>
        </p:spPr>
        <p:txBody>
          <a:bodyPr wrap="square" rtlCol="0">
            <a:spAutoFit/>
          </a:bodyPr>
          <a:p>
            <a:r>
              <a:rPr lang="x-none" altLang="zh-CN"/>
              <a:t>国家机器</a:t>
            </a:r>
            <a:endParaRPr lang="x-none" altLang="zh-CN"/>
          </a:p>
        </p:txBody>
      </p:sp>
      <p:sp>
        <p:nvSpPr>
          <p:cNvPr id="12" name="矩形 11"/>
          <p:cNvSpPr/>
          <p:nvPr/>
        </p:nvSpPr>
        <p:spPr>
          <a:xfrm>
            <a:off x="5422900" y="587375"/>
            <a:ext cx="200660" cy="5986145"/>
          </a:xfrm>
          <a:prstGeom prst="rect">
            <a:avLst/>
          </a:prstGeom>
        </p:spPr>
        <p:style>
          <a:lnRef idx="3">
            <a:schemeClr val="lt1"/>
          </a:lnRef>
          <a:fillRef idx="1">
            <a:schemeClr val="accent2"/>
          </a:fillRef>
          <a:effectRef idx="1">
            <a:schemeClr val="accent2"/>
          </a:effectRef>
          <a:fontRef idx="minor">
            <a:schemeClr val="lt1"/>
          </a:fontRef>
        </p:style>
        <p:txBody>
          <a:bodyPr rtlCol="0" anchor="ctr"/>
          <a:p>
            <a:pPr algn="ctr"/>
            <a:endParaRPr lang="zh-CN" altLang="en-US"/>
          </a:p>
        </p:txBody>
      </p:sp>
      <p:sp>
        <p:nvSpPr>
          <p:cNvPr id="13" name="立方体 12"/>
          <p:cNvSpPr/>
          <p:nvPr/>
        </p:nvSpPr>
        <p:spPr>
          <a:xfrm>
            <a:off x="6557645" y="5620385"/>
            <a:ext cx="4509135" cy="915670"/>
          </a:xfrm>
          <a:prstGeom prst="cub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社会基层人民群众</a:t>
            </a:r>
            <a:endParaRPr lang="x-none" altLang="zh-CN">
              <a:solidFill>
                <a:schemeClr val="tx1"/>
              </a:solidFill>
            </a:endParaRPr>
          </a:p>
        </p:txBody>
      </p:sp>
      <p:sp>
        <p:nvSpPr>
          <p:cNvPr id="14" name="圆角矩形 13"/>
          <p:cNvSpPr/>
          <p:nvPr/>
        </p:nvSpPr>
        <p:spPr>
          <a:xfrm>
            <a:off x="6301105" y="2103755"/>
            <a:ext cx="5071110" cy="311848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圆柱形 14"/>
          <p:cNvSpPr/>
          <p:nvPr/>
        </p:nvSpPr>
        <p:spPr>
          <a:xfrm>
            <a:off x="7216140" y="3542665"/>
            <a:ext cx="1124585" cy="1553845"/>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圆柱形 15"/>
          <p:cNvSpPr/>
          <p:nvPr/>
        </p:nvSpPr>
        <p:spPr>
          <a:xfrm>
            <a:off x="9399270" y="3515995"/>
            <a:ext cx="1095375" cy="1515110"/>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上箭头 16"/>
          <p:cNvSpPr/>
          <p:nvPr/>
        </p:nvSpPr>
        <p:spPr>
          <a:xfrm>
            <a:off x="7367905" y="4019550"/>
            <a:ext cx="381000" cy="8769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下箭头 17"/>
          <p:cNvSpPr/>
          <p:nvPr/>
        </p:nvSpPr>
        <p:spPr>
          <a:xfrm>
            <a:off x="7882890" y="4020185"/>
            <a:ext cx="323850" cy="8769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上箭头 18"/>
          <p:cNvSpPr/>
          <p:nvPr/>
        </p:nvSpPr>
        <p:spPr>
          <a:xfrm>
            <a:off x="9550400" y="3980815"/>
            <a:ext cx="372110" cy="8293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上箭头 19"/>
          <p:cNvSpPr/>
          <p:nvPr/>
        </p:nvSpPr>
        <p:spPr>
          <a:xfrm>
            <a:off x="10056495" y="3973195"/>
            <a:ext cx="353060" cy="8007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虚尾箭头 21"/>
          <p:cNvSpPr/>
          <p:nvPr/>
        </p:nvSpPr>
        <p:spPr>
          <a:xfrm>
            <a:off x="8321040" y="4324350"/>
            <a:ext cx="1096010" cy="590550"/>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23" name="虚尾箭头 22"/>
          <p:cNvSpPr/>
          <p:nvPr/>
        </p:nvSpPr>
        <p:spPr>
          <a:xfrm rot="10800000">
            <a:off x="8301990" y="3599180"/>
            <a:ext cx="1067435" cy="505460"/>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24" name="立方体 23"/>
          <p:cNvSpPr/>
          <p:nvPr/>
        </p:nvSpPr>
        <p:spPr>
          <a:xfrm>
            <a:off x="7157720" y="2732405"/>
            <a:ext cx="3403600" cy="562610"/>
          </a:xfrm>
          <a:prstGeom prst="cub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x-none" altLang="zh-CN"/>
              <a:t>权力阶层</a:t>
            </a:r>
            <a:endParaRPr lang="x-none" altLang="zh-CN"/>
          </a:p>
        </p:txBody>
      </p:sp>
      <p:sp>
        <p:nvSpPr>
          <p:cNvPr id="25" name="上箭头 24"/>
          <p:cNvSpPr/>
          <p:nvPr/>
        </p:nvSpPr>
        <p:spPr>
          <a:xfrm>
            <a:off x="9751060" y="3361690"/>
            <a:ext cx="457835" cy="285750"/>
          </a:xfrm>
          <a:prstGeom prst="upArrow">
            <a:avLst/>
          </a:prstGeom>
          <a:solidFill>
            <a:schemeClr val="accent1">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endParaRPr lang="zh-CN" altLang="en-US"/>
          </a:p>
        </p:txBody>
      </p:sp>
      <p:sp>
        <p:nvSpPr>
          <p:cNvPr id="26" name="上箭头 25"/>
          <p:cNvSpPr/>
          <p:nvPr/>
        </p:nvSpPr>
        <p:spPr>
          <a:xfrm>
            <a:off x="7548880" y="3352165"/>
            <a:ext cx="457835" cy="285750"/>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文本框 26"/>
          <p:cNvSpPr txBox="1"/>
          <p:nvPr/>
        </p:nvSpPr>
        <p:spPr>
          <a:xfrm>
            <a:off x="8235315" y="2207895"/>
            <a:ext cx="1191260" cy="383540"/>
          </a:xfrm>
          <a:prstGeom prst="rect">
            <a:avLst/>
          </a:prstGeom>
          <a:noFill/>
        </p:spPr>
        <p:txBody>
          <a:bodyPr wrap="square" rtlCol="0">
            <a:spAutoFit/>
          </a:bodyPr>
          <a:p>
            <a:r>
              <a:rPr lang="x-none" altLang="zh-CN"/>
              <a:t>国家机器</a:t>
            </a:r>
            <a:endParaRPr lang="x-none" altLang="zh-CN"/>
          </a:p>
        </p:txBody>
      </p:sp>
      <p:sp>
        <p:nvSpPr>
          <p:cNvPr id="28" name="上箭头 27"/>
          <p:cNvSpPr/>
          <p:nvPr/>
        </p:nvSpPr>
        <p:spPr>
          <a:xfrm>
            <a:off x="7272655" y="5344160"/>
            <a:ext cx="676275" cy="361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9" name="上箭头 28"/>
          <p:cNvSpPr/>
          <p:nvPr/>
        </p:nvSpPr>
        <p:spPr>
          <a:xfrm>
            <a:off x="8445500" y="5353685"/>
            <a:ext cx="676275" cy="361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上箭头 29"/>
          <p:cNvSpPr/>
          <p:nvPr/>
        </p:nvSpPr>
        <p:spPr>
          <a:xfrm>
            <a:off x="9627235" y="5353685"/>
            <a:ext cx="676275" cy="361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文本框 30"/>
          <p:cNvSpPr txBox="1"/>
          <p:nvPr/>
        </p:nvSpPr>
        <p:spPr>
          <a:xfrm>
            <a:off x="828675" y="673100"/>
            <a:ext cx="3460115" cy="1200785"/>
          </a:xfrm>
          <a:prstGeom prst="rect">
            <a:avLst/>
          </a:prstGeom>
          <a:noFill/>
        </p:spPr>
        <p:txBody>
          <a:bodyPr wrap="square" rtlCol="0">
            <a:spAutoFit/>
          </a:bodyPr>
          <a:p>
            <a:r>
              <a:rPr lang="x-none" altLang="zh-CN" sz="1200"/>
              <a:t>这幅图展示的是构成国家机器的权力阶层和晋升通道，权力的流向目标。权力由权力阶层形成，通过晋升通道控制权力的流动，容易形成固化，而权力最终流向基层人民群众，用来统治控制。在权力阶层和晋升通道固化后，只有通过暴力革命才可以重新打破平衡，实现流动。</a:t>
            </a:r>
            <a:endParaRPr lang="x-none" altLang="zh-CN" sz="1200"/>
          </a:p>
        </p:txBody>
      </p:sp>
      <p:sp>
        <p:nvSpPr>
          <p:cNvPr id="32" name="文本框 31"/>
          <p:cNvSpPr txBox="1"/>
          <p:nvPr/>
        </p:nvSpPr>
        <p:spPr>
          <a:xfrm>
            <a:off x="6795770" y="349250"/>
            <a:ext cx="3822700" cy="1566545"/>
          </a:xfrm>
          <a:prstGeom prst="rect">
            <a:avLst/>
          </a:prstGeom>
          <a:noFill/>
        </p:spPr>
        <p:txBody>
          <a:bodyPr wrap="square" rtlCol="0">
            <a:spAutoFit/>
          </a:bodyPr>
          <a:p>
            <a:r>
              <a:rPr lang="x-none" altLang="zh-CN" sz="1200"/>
              <a:t>这幅图刚好与左边的相反，权力的基础来自基层人民群众的支持，权力向上流动，通过双通道晋升机制，形成了强有力的权力竞争规则和环境，如果权力是一种熵，那么维持熵均衡就可以维持稳定，无疑双通道晋升机制秉承道家思想，一体存阴阳，转化生发，把权力的能力在双通道内进行释放，把熵的均衡控制在双通道内，不向外延，避免波及人民群众，而最上层的权力阶层，最终都是来自于比较真实的人民意志。</a:t>
            </a:r>
            <a:endParaRPr lang="x-none" altLang="zh-CN"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圆角矩形 3"/>
          <p:cNvSpPr/>
          <p:nvPr/>
        </p:nvSpPr>
        <p:spPr>
          <a:xfrm>
            <a:off x="761365" y="5419725"/>
            <a:ext cx="1344295" cy="51435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黄金白银</a:t>
            </a:r>
            <a:endParaRPr lang="x-none" altLang="zh-CN">
              <a:solidFill>
                <a:schemeClr val="tx1"/>
              </a:solidFill>
            </a:endParaRPr>
          </a:p>
        </p:txBody>
      </p:sp>
      <p:sp>
        <p:nvSpPr>
          <p:cNvPr id="5" name="圆角矩形 4"/>
          <p:cNvSpPr/>
          <p:nvPr/>
        </p:nvSpPr>
        <p:spPr>
          <a:xfrm>
            <a:off x="723265" y="2159635"/>
            <a:ext cx="1344295" cy="51435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一般商品</a:t>
            </a:r>
            <a:endParaRPr lang="x-none" altLang="zh-CN">
              <a:solidFill>
                <a:schemeClr val="tx1"/>
              </a:solidFill>
            </a:endParaRPr>
          </a:p>
        </p:txBody>
      </p:sp>
      <p:sp>
        <p:nvSpPr>
          <p:cNvPr id="6" name="圆角矩形 5"/>
          <p:cNvSpPr/>
          <p:nvPr/>
        </p:nvSpPr>
        <p:spPr>
          <a:xfrm>
            <a:off x="732790" y="3780155"/>
            <a:ext cx="1344295" cy="51435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一般商品</a:t>
            </a:r>
            <a:endParaRPr lang="x-none" altLang="zh-CN">
              <a:solidFill>
                <a:schemeClr val="tx1"/>
              </a:solidFill>
            </a:endParaRPr>
          </a:p>
        </p:txBody>
      </p:sp>
      <p:sp>
        <p:nvSpPr>
          <p:cNvPr id="7" name="上箭头 6"/>
          <p:cNvSpPr/>
          <p:nvPr/>
        </p:nvSpPr>
        <p:spPr>
          <a:xfrm>
            <a:off x="1228725" y="2694940"/>
            <a:ext cx="429260" cy="10763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下箭头 7"/>
          <p:cNvSpPr/>
          <p:nvPr/>
        </p:nvSpPr>
        <p:spPr>
          <a:xfrm>
            <a:off x="1229995" y="4312920"/>
            <a:ext cx="438785" cy="10591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2506345" y="168275"/>
            <a:ext cx="86360" cy="6520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椭圆 10"/>
          <p:cNvSpPr/>
          <p:nvPr/>
        </p:nvSpPr>
        <p:spPr>
          <a:xfrm>
            <a:off x="3213100" y="3913505"/>
            <a:ext cx="3631565" cy="2813050"/>
          </a:xfrm>
          <a:prstGeom prst="ellipse">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2" name="圆角矩形 11"/>
          <p:cNvSpPr/>
          <p:nvPr/>
        </p:nvSpPr>
        <p:spPr>
          <a:xfrm>
            <a:off x="3375025" y="5068570"/>
            <a:ext cx="942975" cy="46799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银行</a:t>
            </a:r>
            <a:endParaRPr lang="x-none" altLang="zh-CN">
              <a:solidFill>
                <a:schemeClr val="tx1"/>
              </a:solidFill>
            </a:endParaRPr>
          </a:p>
        </p:txBody>
      </p:sp>
      <p:sp>
        <p:nvSpPr>
          <p:cNvPr id="13" name="圆角矩形 12"/>
          <p:cNvSpPr/>
          <p:nvPr/>
        </p:nvSpPr>
        <p:spPr>
          <a:xfrm>
            <a:off x="4575810" y="4172585"/>
            <a:ext cx="942975" cy="46799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纸币</a:t>
            </a:r>
            <a:endParaRPr lang="x-none" altLang="zh-CN">
              <a:solidFill>
                <a:schemeClr val="tx1"/>
              </a:solidFill>
            </a:endParaRPr>
          </a:p>
        </p:txBody>
      </p:sp>
      <p:sp>
        <p:nvSpPr>
          <p:cNvPr id="15" name="圆角矩形 14"/>
          <p:cNvSpPr/>
          <p:nvPr/>
        </p:nvSpPr>
        <p:spPr>
          <a:xfrm>
            <a:off x="4432935" y="5955665"/>
            <a:ext cx="1191260" cy="46799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虚拟资产</a:t>
            </a:r>
            <a:endParaRPr lang="x-none" altLang="zh-CN">
              <a:solidFill>
                <a:schemeClr val="tx1"/>
              </a:solidFill>
            </a:endParaRPr>
          </a:p>
        </p:txBody>
      </p:sp>
      <p:sp>
        <p:nvSpPr>
          <p:cNvPr id="16" name="圆角矩形 15"/>
          <p:cNvSpPr/>
          <p:nvPr/>
        </p:nvSpPr>
        <p:spPr>
          <a:xfrm>
            <a:off x="5443855" y="4983480"/>
            <a:ext cx="1162050" cy="46799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虚拟市场</a:t>
            </a:r>
            <a:endParaRPr lang="x-none" altLang="zh-CN">
              <a:solidFill>
                <a:schemeClr val="tx1"/>
              </a:solidFill>
            </a:endParaRPr>
          </a:p>
        </p:txBody>
      </p:sp>
      <p:sp>
        <p:nvSpPr>
          <p:cNvPr id="17" name="右箭头 16"/>
          <p:cNvSpPr/>
          <p:nvPr/>
        </p:nvSpPr>
        <p:spPr>
          <a:xfrm rot="19020000">
            <a:off x="3835400" y="4556125"/>
            <a:ext cx="863600" cy="369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下箭头 17"/>
          <p:cNvSpPr/>
          <p:nvPr/>
        </p:nvSpPr>
        <p:spPr>
          <a:xfrm>
            <a:off x="4927600" y="4638675"/>
            <a:ext cx="276225" cy="1287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右箭头 18"/>
          <p:cNvSpPr/>
          <p:nvPr/>
        </p:nvSpPr>
        <p:spPr>
          <a:xfrm rot="18720000">
            <a:off x="5414010" y="5668010"/>
            <a:ext cx="1124585" cy="257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上箭头 19"/>
          <p:cNvSpPr/>
          <p:nvPr/>
        </p:nvSpPr>
        <p:spPr>
          <a:xfrm rot="18660000">
            <a:off x="5647690" y="4297680"/>
            <a:ext cx="305435" cy="7302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椭圆 22"/>
          <p:cNvSpPr/>
          <p:nvPr/>
        </p:nvSpPr>
        <p:spPr>
          <a:xfrm>
            <a:off x="3279775" y="843280"/>
            <a:ext cx="3631565" cy="2813050"/>
          </a:xfrm>
          <a:prstGeom prst="ellipse">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24" name="圆角矩形 23"/>
          <p:cNvSpPr/>
          <p:nvPr/>
        </p:nvSpPr>
        <p:spPr>
          <a:xfrm>
            <a:off x="3754755" y="2608580"/>
            <a:ext cx="1267460" cy="54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一般商品</a:t>
            </a:r>
            <a:endParaRPr lang="x-none" altLang="zh-CN"/>
          </a:p>
        </p:txBody>
      </p:sp>
      <p:sp>
        <p:nvSpPr>
          <p:cNvPr id="25" name="圆角矩形 24"/>
          <p:cNvSpPr/>
          <p:nvPr/>
        </p:nvSpPr>
        <p:spPr>
          <a:xfrm>
            <a:off x="5118100" y="2608580"/>
            <a:ext cx="1267460" cy="54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一般商品</a:t>
            </a:r>
            <a:endParaRPr lang="x-none" altLang="zh-CN"/>
          </a:p>
        </p:txBody>
      </p:sp>
      <p:sp>
        <p:nvSpPr>
          <p:cNvPr id="26" name="下箭头 25"/>
          <p:cNvSpPr/>
          <p:nvPr/>
        </p:nvSpPr>
        <p:spPr>
          <a:xfrm rot="1740000">
            <a:off x="5175250" y="3094990"/>
            <a:ext cx="419735" cy="11442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下箭头 26"/>
          <p:cNvSpPr/>
          <p:nvPr/>
        </p:nvSpPr>
        <p:spPr>
          <a:xfrm rot="20040000">
            <a:off x="4488815" y="3085465"/>
            <a:ext cx="419735" cy="11442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圆角矩形 27"/>
          <p:cNvSpPr/>
          <p:nvPr/>
        </p:nvSpPr>
        <p:spPr>
          <a:xfrm>
            <a:off x="3888105" y="1884045"/>
            <a:ext cx="962660" cy="4006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企业</a:t>
            </a:r>
            <a:endParaRPr lang="x-none" altLang="zh-CN"/>
          </a:p>
        </p:txBody>
      </p:sp>
      <p:sp>
        <p:nvSpPr>
          <p:cNvPr id="29" name="圆角矩形 28"/>
          <p:cNvSpPr/>
          <p:nvPr/>
        </p:nvSpPr>
        <p:spPr>
          <a:xfrm>
            <a:off x="5194300" y="1855470"/>
            <a:ext cx="962660" cy="4006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个人</a:t>
            </a:r>
            <a:endParaRPr lang="x-none" altLang="zh-CN"/>
          </a:p>
        </p:txBody>
      </p:sp>
      <p:sp>
        <p:nvSpPr>
          <p:cNvPr id="30" name="圆角矩形 29"/>
          <p:cNvSpPr/>
          <p:nvPr/>
        </p:nvSpPr>
        <p:spPr>
          <a:xfrm>
            <a:off x="4507865" y="1102360"/>
            <a:ext cx="962660" cy="4006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x-none" altLang="zh-CN"/>
              <a:t>银行</a:t>
            </a:r>
            <a:endParaRPr lang="x-none" altLang="zh-CN"/>
          </a:p>
        </p:txBody>
      </p:sp>
      <p:sp>
        <p:nvSpPr>
          <p:cNvPr id="31" name="上箭头 30"/>
          <p:cNvSpPr/>
          <p:nvPr/>
        </p:nvSpPr>
        <p:spPr>
          <a:xfrm>
            <a:off x="4184015" y="2284095"/>
            <a:ext cx="390525" cy="3149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下箭头 31"/>
          <p:cNvSpPr/>
          <p:nvPr/>
        </p:nvSpPr>
        <p:spPr>
          <a:xfrm rot="10800000">
            <a:off x="5499100" y="2265045"/>
            <a:ext cx="486410" cy="353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3" name="上箭头 32"/>
          <p:cNvSpPr/>
          <p:nvPr/>
        </p:nvSpPr>
        <p:spPr>
          <a:xfrm rot="2640000">
            <a:off x="4384040" y="1435100"/>
            <a:ext cx="323850" cy="4483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上箭头 33"/>
          <p:cNvSpPr/>
          <p:nvPr/>
        </p:nvSpPr>
        <p:spPr>
          <a:xfrm rot="19200000">
            <a:off x="5241290" y="1464310"/>
            <a:ext cx="314960" cy="3721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矩形 34"/>
          <p:cNvSpPr/>
          <p:nvPr/>
        </p:nvSpPr>
        <p:spPr>
          <a:xfrm>
            <a:off x="7358380" y="149225"/>
            <a:ext cx="86360" cy="6520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文本框 35"/>
          <p:cNvSpPr txBox="1"/>
          <p:nvPr/>
        </p:nvSpPr>
        <p:spPr>
          <a:xfrm>
            <a:off x="2592705" y="1016635"/>
            <a:ext cx="1401445" cy="469265"/>
          </a:xfrm>
          <a:prstGeom prst="rect">
            <a:avLst/>
          </a:prstGeom>
          <a:noFill/>
        </p:spPr>
        <p:txBody>
          <a:bodyPr wrap="square" rtlCol="0">
            <a:spAutoFit/>
          </a:bodyPr>
          <a:p>
            <a:r>
              <a:rPr lang="x-none" altLang="zh-CN" sz="1200"/>
              <a:t>实体财富流转市场</a:t>
            </a:r>
            <a:endParaRPr lang="x-none" altLang="zh-CN" sz="1200"/>
          </a:p>
        </p:txBody>
      </p:sp>
      <p:sp>
        <p:nvSpPr>
          <p:cNvPr id="37" name="文本框 36"/>
          <p:cNvSpPr txBox="1"/>
          <p:nvPr/>
        </p:nvSpPr>
        <p:spPr>
          <a:xfrm>
            <a:off x="2668905" y="3828415"/>
            <a:ext cx="1401445" cy="469265"/>
          </a:xfrm>
          <a:prstGeom prst="rect">
            <a:avLst/>
          </a:prstGeom>
          <a:noFill/>
        </p:spPr>
        <p:txBody>
          <a:bodyPr wrap="square" rtlCol="0">
            <a:spAutoFit/>
          </a:bodyPr>
          <a:p>
            <a:r>
              <a:rPr lang="x-none" altLang="zh-CN" sz="1200"/>
              <a:t>虚拟财富流转市场</a:t>
            </a:r>
            <a:endParaRPr lang="x-none" altLang="zh-CN" sz="1200"/>
          </a:p>
        </p:txBody>
      </p:sp>
      <p:sp>
        <p:nvSpPr>
          <p:cNvPr id="38" name="圆角矩形 37"/>
          <p:cNvSpPr/>
          <p:nvPr/>
        </p:nvSpPr>
        <p:spPr>
          <a:xfrm>
            <a:off x="7968615" y="3151505"/>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货币机构</a:t>
            </a:r>
            <a:endParaRPr lang="x-none" altLang="zh-CN"/>
          </a:p>
        </p:txBody>
      </p:sp>
      <p:sp>
        <p:nvSpPr>
          <p:cNvPr id="39" name="圆角矩形 38"/>
          <p:cNvSpPr/>
          <p:nvPr/>
        </p:nvSpPr>
        <p:spPr>
          <a:xfrm>
            <a:off x="8808085" y="1978660"/>
            <a:ext cx="144843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个人、企业</a:t>
            </a:r>
            <a:endParaRPr lang="x-none" altLang="zh-CN"/>
          </a:p>
        </p:txBody>
      </p:sp>
      <p:sp>
        <p:nvSpPr>
          <p:cNvPr id="40" name="圆角矩形 39"/>
          <p:cNvSpPr/>
          <p:nvPr/>
        </p:nvSpPr>
        <p:spPr>
          <a:xfrm>
            <a:off x="8035290" y="4104640"/>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货币</a:t>
            </a:r>
            <a:endParaRPr lang="x-none" altLang="zh-CN"/>
          </a:p>
        </p:txBody>
      </p:sp>
      <p:sp>
        <p:nvSpPr>
          <p:cNvPr id="41" name="圆角矩形 40"/>
          <p:cNvSpPr/>
          <p:nvPr/>
        </p:nvSpPr>
        <p:spPr>
          <a:xfrm>
            <a:off x="8025765" y="5048250"/>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一般商品</a:t>
            </a:r>
            <a:endParaRPr lang="x-none" altLang="zh-CN"/>
          </a:p>
        </p:txBody>
      </p:sp>
      <p:sp>
        <p:nvSpPr>
          <p:cNvPr id="42" name="圆角矩形 41"/>
          <p:cNvSpPr/>
          <p:nvPr/>
        </p:nvSpPr>
        <p:spPr>
          <a:xfrm>
            <a:off x="10075545" y="5048250"/>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一般商品</a:t>
            </a:r>
            <a:endParaRPr lang="x-none" altLang="zh-CN"/>
          </a:p>
        </p:txBody>
      </p:sp>
      <p:sp>
        <p:nvSpPr>
          <p:cNvPr id="43" name="圆角矩形 42"/>
          <p:cNvSpPr/>
          <p:nvPr/>
        </p:nvSpPr>
        <p:spPr>
          <a:xfrm>
            <a:off x="9084945" y="5925185"/>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贸易流通</a:t>
            </a:r>
            <a:endParaRPr lang="x-none" altLang="zh-CN"/>
          </a:p>
        </p:txBody>
      </p:sp>
      <p:sp>
        <p:nvSpPr>
          <p:cNvPr id="44" name="圆角矩形 43"/>
          <p:cNvSpPr/>
          <p:nvPr/>
        </p:nvSpPr>
        <p:spPr>
          <a:xfrm>
            <a:off x="10075545" y="4057015"/>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货币</a:t>
            </a:r>
            <a:endParaRPr lang="x-none" altLang="zh-CN"/>
          </a:p>
        </p:txBody>
      </p:sp>
      <p:sp>
        <p:nvSpPr>
          <p:cNvPr id="45" name="圆角矩形 44"/>
          <p:cNvSpPr/>
          <p:nvPr/>
        </p:nvSpPr>
        <p:spPr>
          <a:xfrm>
            <a:off x="10046970" y="3065780"/>
            <a:ext cx="1191895" cy="476250"/>
          </a:xfrm>
          <a:prstGeom prst="round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x-none" altLang="zh-CN"/>
              <a:t>物质享有权凭证</a:t>
            </a:r>
            <a:endParaRPr lang="x-none" altLang="zh-CN"/>
          </a:p>
        </p:txBody>
      </p:sp>
      <p:sp>
        <p:nvSpPr>
          <p:cNvPr id="46" name="下箭头 45"/>
          <p:cNvSpPr/>
          <p:nvPr/>
        </p:nvSpPr>
        <p:spPr>
          <a:xfrm rot="2340000">
            <a:off x="8722360" y="2397760"/>
            <a:ext cx="362585" cy="864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7" name="下箭头 46"/>
          <p:cNvSpPr/>
          <p:nvPr/>
        </p:nvSpPr>
        <p:spPr>
          <a:xfrm>
            <a:off x="8473440" y="3599180"/>
            <a:ext cx="295275" cy="543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8" name="下箭头 47"/>
          <p:cNvSpPr/>
          <p:nvPr/>
        </p:nvSpPr>
        <p:spPr>
          <a:xfrm>
            <a:off x="8492490" y="4543425"/>
            <a:ext cx="295275" cy="543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下箭头 48"/>
          <p:cNvSpPr/>
          <p:nvPr/>
        </p:nvSpPr>
        <p:spPr>
          <a:xfrm rot="18900000">
            <a:off x="9017000" y="5448935"/>
            <a:ext cx="295275" cy="543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0" name="上箭头 49"/>
          <p:cNvSpPr/>
          <p:nvPr/>
        </p:nvSpPr>
        <p:spPr>
          <a:xfrm rot="2700000">
            <a:off x="10064750" y="5439410"/>
            <a:ext cx="343535"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2" name="上箭头 51"/>
          <p:cNvSpPr/>
          <p:nvPr/>
        </p:nvSpPr>
        <p:spPr>
          <a:xfrm>
            <a:off x="10521950" y="4543425"/>
            <a:ext cx="343535" cy="4768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3" name="上箭头 52"/>
          <p:cNvSpPr/>
          <p:nvPr/>
        </p:nvSpPr>
        <p:spPr>
          <a:xfrm>
            <a:off x="10483850" y="3561080"/>
            <a:ext cx="343535" cy="4768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4" name="左箭头 53"/>
          <p:cNvSpPr/>
          <p:nvPr/>
        </p:nvSpPr>
        <p:spPr>
          <a:xfrm>
            <a:off x="9169400" y="3170555"/>
            <a:ext cx="848360" cy="400050"/>
          </a:xfrm>
          <a:prstGeom prst="lef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5" name="文本框 54"/>
          <p:cNvSpPr txBox="1"/>
          <p:nvPr/>
        </p:nvSpPr>
        <p:spPr>
          <a:xfrm>
            <a:off x="313690" y="596900"/>
            <a:ext cx="1915795" cy="1200785"/>
          </a:xfrm>
          <a:prstGeom prst="rect">
            <a:avLst/>
          </a:prstGeom>
          <a:noFill/>
        </p:spPr>
        <p:txBody>
          <a:bodyPr wrap="square" rtlCol="0">
            <a:spAutoFit/>
          </a:bodyPr>
          <a:p>
            <a:r>
              <a:rPr lang="x-none" altLang="zh-CN" sz="1200"/>
              <a:t>自然经济下的物物交换和金银交换方式，黄金白银也是属于一般商品，具有价值，跟马牛羊作用是一样的，实体财富也就增减正常。</a:t>
            </a:r>
            <a:endParaRPr lang="x-none" altLang="zh-CN" sz="1200"/>
          </a:p>
        </p:txBody>
      </p:sp>
      <p:sp>
        <p:nvSpPr>
          <p:cNvPr id="56" name="文本框 55"/>
          <p:cNvSpPr txBox="1"/>
          <p:nvPr/>
        </p:nvSpPr>
        <p:spPr>
          <a:xfrm>
            <a:off x="2707005" y="25400"/>
            <a:ext cx="4632325" cy="835025"/>
          </a:xfrm>
          <a:prstGeom prst="rect">
            <a:avLst/>
          </a:prstGeom>
          <a:noFill/>
        </p:spPr>
        <p:txBody>
          <a:bodyPr wrap="square" rtlCol="0">
            <a:spAutoFit/>
          </a:bodyPr>
          <a:p>
            <a:r>
              <a:rPr lang="x-none" altLang="zh-CN" sz="1200"/>
              <a:t>资本经济下，虚拟市场的纸币不会被银行回收，而实体市场通过企业和个人的储蓄和还款行为进行纸币回收。实体物质的价值被抽象转移到纸币上去，因为正常来说纸币只有交换的作用，而没有储值作用，然而现在纸币有了储值作用，前提是纸币不进行回收。</a:t>
            </a:r>
            <a:endParaRPr lang="x-none" altLang="zh-CN" sz="1200"/>
          </a:p>
        </p:txBody>
      </p:sp>
      <p:sp>
        <p:nvSpPr>
          <p:cNvPr id="57" name="文本框 56"/>
          <p:cNvSpPr txBox="1"/>
          <p:nvPr/>
        </p:nvSpPr>
        <p:spPr>
          <a:xfrm>
            <a:off x="7578090" y="226060"/>
            <a:ext cx="4490085" cy="1566545"/>
          </a:xfrm>
          <a:prstGeom prst="rect">
            <a:avLst/>
          </a:prstGeom>
          <a:noFill/>
        </p:spPr>
        <p:txBody>
          <a:bodyPr wrap="square" rtlCol="0">
            <a:spAutoFit/>
          </a:bodyPr>
          <a:p>
            <a:r>
              <a:rPr lang="x-none" altLang="zh-CN" sz="1200"/>
              <a:t>未来新经济模式下，把资本经济下的虚拟市场去掉，也就是从纸币发行和持有上进行严格限制，通过企业和个人对货币机构进行申请来定额发行纸币，把纸币的储值功能分离出来，用物质享有权凭证来替代，纸币只限于流动贸易，而真正消费物质和服务的时候，需要使用物质享有权凭证，这个凭证和实体财富绑定，有正常增减，用这个凭证在流通环节上对纸币进行对应等价或者折价进行货币机构回收，把纸币转换成享有权凭证，完成一个完整循环，消除纸币带来的通胀通缩。</a:t>
            </a:r>
            <a:endParaRPr lang="x-none" altLang="zh-CN" sz="1200"/>
          </a:p>
        </p:txBody>
      </p:sp>
      <p:sp>
        <p:nvSpPr>
          <p:cNvPr id="58" name="上箭头 57"/>
          <p:cNvSpPr/>
          <p:nvPr/>
        </p:nvSpPr>
        <p:spPr>
          <a:xfrm rot="18780000">
            <a:off x="10313035" y="2298065"/>
            <a:ext cx="343535" cy="78867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 name="圆角矩形 35"/>
          <p:cNvSpPr/>
          <p:nvPr/>
        </p:nvSpPr>
        <p:spPr>
          <a:xfrm>
            <a:off x="4906645" y="3970655"/>
            <a:ext cx="3154680" cy="262255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4" name="圆角矩形 3"/>
          <p:cNvSpPr/>
          <p:nvPr/>
        </p:nvSpPr>
        <p:spPr>
          <a:xfrm>
            <a:off x="1180465" y="168465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企业总部</a:t>
            </a:r>
            <a:endParaRPr lang="x-none" altLang="zh-CN"/>
          </a:p>
        </p:txBody>
      </p:sp>
      <p:sp>
        <p:nvSpPr>
          <p:cNvPr id="5" name="圆角矩形 4"/>
          <p:cNvSpPr/>
          <p:nvPr/>
        </p:nvSpPr>
        <p:spPr>
          <a:xfrm>
            <a:off x="319405" y="2710180"/>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A部门</a:t>
            </a:r>
            <a:endParaRPr lang="x-none" altLang="zh-CN"/>
          </a:p>
        </p:txBody>
      </p:sp>
      <p:sp>
        <p:nvSpPr>
          <p:cNvPr id="6" name="圆角矩形 5"/>
          <p:cNvSpPr/>
          <p:nvPr/>
        </p:nvSpPr>
        <p:spPr>
          <a:xfrm>
            <a:off x="2109470" y="271970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B部门</a:t>
            </a:r>
            <a:endParaRPr lang="x-none" altLang="zh-CN"/>
          </a:p>
        </p:txBody>
      </p:sp>
      <p:sp>
        <p:nvSpPr>
          <p:cNvPr id="7" name="圆角矩形 6"/>
          <p:cNvSpPr/>
          <p:nvPr/>
        </p:nvSpPr>
        <p:spPr>
          <a:xfrm>
            <a:off x="165100" y="373570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A-1部门</a:t>
            </a:r>
            <a:endParaRPr lang="x-none" altLang="zh-CN"/>
          </a:p>
        </p:txBody>
      </p:sp>
      <p:sp>
        <p:nvSpPr>
          <p:cNvPr id="8" name="圆角矩形 7"/>
          <p:cNvSpPr/>
          <p:nvPr/>
        </p:nvSpPr>
        <p:spPr>
          <a:xfrm>
            <a:off x="1751965" y="3745230"/>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B-1部门</a:t>
            </a:r>
            <a:endParaRPr lang="x-none" altLang="zh-CN"/>
          </a:p>
        </p:txBody>
      </p:sp>
      <p:sp>
        <p:nvSpPr>
          <p:cNvPr id="9" name="圆角矩形 8"/>
          <p:cNvSpPr/>
          <p:nvPr/>
        </p:nvSpPr>
        <p:spPr>
          <a:xfrm>
            <a:off x="3300095" y="3726180"/>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B-2部门</a:t>
            </a:r>
            <a:endParaRPr lang="x-none" altLang="zh-CN"/>
          </a:p>
        </p:txBody>
      </p:sp>
      <p:sp>
        <p:nvSpPr>
          <p:cNvPr id="10" name="圆角矩形 9"/>
          <p:cNvSpPr/>
          <p:nvPr/>
        </p:nvSpPr>
        <p:spPr>
          <a:xfrm>
            <a:off x="174625" y="501332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A分公司</a:t>
            </a:r>
            <a:endParaRPr lang="x-none" altLang="zh-CN"/>
          </a:p>
        </p:txBody>
      </p:sp>
      <p:sp>
        <p:nvSpPr>
          <p:cNvPr id="11" name="圆角矩形 10"/>
          <p:cNvSpPr/>
          <p:nvPr/>
        </p:nvSpPr>
        <p:spPr>
          <a:xfrm>
            <a:off x="1771015" y="504253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B分公司</a:t>
            </a:r>
            <a:endParaRPr lang="x-none" altLang="zh-CN"/>
          </a:p>
        </p:txBody>
      </p:sp>
      <p:sp>
        <p:nvSpPr>
          <p:cNvPr id="12" name="圆角矩形 11"/>
          <p:cNvSpPr/>
          <p:nvPr/>
        </p:nvSpPr>
        <p:spPr>
          <a:xfrm>
            <a:off x="173990" y="6097270"/>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A控股公司</a:t>
            </a:r>
            <a:endParaRPr lang="x-none" altLang="zh-CN"/>
          </a:p>
        </p:txBody>
      </p:sp>
      <p:sp>
        <p:nvSpPr>
          <p:cNvPr id="13" name="圆角矩形 12"/>
          <p:cNvSpPr/>
          <p:nvPr/>
        </p:nvSpPr>
        <p:spPr>
          <a:xfrm>
            <a:off x="1819275" y="6078220"/>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A控股公司</a:t>
            </a:r>
            <a:endParaRPr lang="x-none" altLang="zh-CN"/>
          </a:p>
        </p:txBody>
      </p:sp>
      <p:cxnSp>
        <p:nvCxnSpPr>
          <p:cNvPr id="14" name="直接箭头连接符 13"/>
          <p:cNvCxnSpPr>
            <a:stCxn id="4" idx="2"/>
            <a:endCxn id="5" idx="0"/>
          </p:cNvCxnSpPr>
          <p:nvPr/>
        </p:nvCxnSpPr>
        <p:spPr>
          <a:xfrm flipH="1">
            <a:off x="982345" y="2313305"/>
            <a:ext cx="861060"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endCxn id="6" idx="0"/>
          </p:cNvCxnSpPr>
          <p:nvPr/>
        </p:nvCxnSpPr>
        <p:spPr>
          <a:xfrm>
            <a:off x="1828165" y="2332355"/>
            <a:ext cx="944245" cy="396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5" idx="2"/>
            <a:endCxn id="7" idx="0"/>
          </p:cNvCxnSpPr>
          <p:nvPr/>
        </p:nvCxnSpPr>
        <p:spPr>
          <a:xfrm flipH="1">
            <a:off x="828040" y="3338830"/>
            <a:ext cx="154305"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5" idx="2"/>
            <a:endCxn id="8" idx="0"/>
          </p:cNvCxnSpPr>
          <p:nvPr/>
        </p:nvCxnSpPr>
        <p:spPr>
          <a:xfrm>
            <a:off x="982345" y="3338830"/>
            <a:ext cx="1432560" cy="415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5" idx="2"/>
            <a:endCxn id="9" idx="0"/>
          </p:cNvCxnSpPr>
          <p:nvPr/>
        </p:nvCxnSpPr>
        <p:spPr>
          <a:xfrm>
            <a:off x="982345" y="3338830"/>
            <a:ext cx="2980690" cy="396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6" idx="2"/>
          </p:cNvCxnSpPr>
          <p:nvPr/>
        </p:nvCxnSpPr>
        <p:spPr>
          <a:xfrm flipH="1">
            <a:off x="2389505" y="3348355"/>
            <a:ext cx="382905"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6" idx="2"/>
            <a:endCxn id="9" idx="0"/>
          </p:cNvCxnSpPr>
          <p:nvPr/>
        </p:nvCxnSpPr>
        <p:spPr>
          <a:xfrm>
            <a:off x="2772410" y="3348355"/>
            <a:ext cx="1190625" cy="387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stCxn id="7" idx="2"/>
            <a:endCxn id="10" idx="0"/>
          </p:cNvCxnSpPr>
          <p:nvPr/>
        </p:nvCxnSpPr>
        <p:spPr>
          <a:xfrm>
            <a:off x="828040" y="4364355"/>
            <a:ext cx="9525" cy="658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10" idx="2"/>
            <a:endCxn id="12" idx="0"/>
          </p:cNvCxnSpPr>
          <p:nvPr/>
        </p:nvCxnSpPr>
        <p:spPr>
          <a:xfrm flipH="1">
            <a:off x="836930" y="5641975"/>
            <a:ext cx="635" cy="464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endCxn id="11" idx="0"/>
          </p:cNvCxnSpPr>
          <p:nvPr/>
        </p:nvCxnSpPr>
        <p:spPr>
          <a:xfrm>
            <a:off x="822325" y="4393565"/>
            <a:ext cx="1611630" cy="658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9" idx="2"/>
          </p:cNvCxnSpPr>
          <p:nvPr/>
        </p:nvCxnSpPr>
        <p:spPr>
          <a:xfrm flipH="1">
            <a:off x="2399030" y="4354830"/>
            <a:ext cx="1564005" cy="706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0" idx="2"/>
          </p:cNvCxnSpPr>
          <p:nvPr/>
        </p:nvCxnSpPr>
        <p:spPr>
          <a:xfrm>
            <a:off x="837565" y="5641975"/>
            <a:ext cx="1706880" cy="4546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779645" y="158115"/>
            <a:ext cx="154940" cy="66471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zh-CN" altLang="en-US"/>
          </a:p>
        </p:txBody>
      </p:sp>
      <p:sp>
        <p:nvSpPr>
          <p:cNvPr id="27" name="椭圆 26"/>
          <p:cNvSpPr/>
          <p:nvPr/>
        </p:nvSpPr>
        <p:spPr>
          <a:xfrm>
            <a:off x="5371465" y="2887980"/>
            <a:ext cx="1654175" cy="99631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A分公司</a:t>
            </a:r>
            <a:endParaRPr lang="x-none" altLang="zh-CN">
              <a:solidFill>
                <a:schemeClr val="tx1"/>
              </a:solidFill>
            </a:endParaRPr>
          </a:p>
        </p:txBody>
      </p:sp>
      <p:sp>
        <p:nvSpPr>
          <p:cNvPr id="28" name="椭圆 27"/>
          <p:cNvSpPr/>
          <p:nvPr/>
        </p:nvSpPr>
        <p:spPr>
          <a:xfrm>
            <a:off x="5593715" y="4329430"/>
            <a:ext cx="1654175" cy="99631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B分公司</a:t>
            </a:r>
            <a:endParaRPr lang="x-none" altLang="zh-CN">
              <a:solidFill>
                <a:schemeClr val="tx1"/>
              </a:solidFill>
            </a:endParaRPr>
          </a:p>
        </p:txBody>
      </p:sp>
      <p:sp>
        <p:nvSpPr>
          <p:cNvPr id="29" name="圆角矩形 28"/>
          <p:cNvSpPr/>
          <p:nvPr/>
        </p:nvSpPr>
        <p:spPr>
          <a:xfrm>
            <a:off x="4993005" y="550608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B-1部门</a:t>
            </a:r>
            <a:endParaRPr lang="x-none" altLang="zh-CN"/>
          </a:p>
        </p:txBody>
      </p:sp>
      <p:sp>
        <p:nvSpPr>
          <p:cNvPr id="30" name="圆角矩形 29"/>
          <p:cNvSpPr/>
          <p:nvPr/>
        </p:nvSpPr>
        <p:spPr>
          <a:xfrm>
            <a:off x="6522085" y="5506085"/>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B-2部门</a:t>
            </a:r>
            <a:endParaRPr lang="x-none" altLang="zh-CN"/>
          </a:p>
        </p:txBody>
      </p:sp>
      <p:sp>
        <p:nvSpPr>
          <p:cNvPr id="33" name="椭圆 32"/>
          <p:cNvSpPr/>
          <p:nvPr/>
        </p:nvSpPr>
        <p:spPr>
          <a:xfrm>
            <a:off x="5323205" y="1610360"/>
            <a:ext cx="1654175" cy="99631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A部门</a:t>
            </a:r>
            <a:endParaRPr lang="x-none" altLang="zh-CN">
              <a:solidFill>
                <a:schemeClr val="tx1"/>
              </a:solidFill>
            </a:endParaRPr>
          </a:p>
        </p:txBody>
      </p:sp>
      <p:sp>
        <p:nvSpPr>
          <p:cNvPr id="34" name="椭圆 33"/>
          <p:cNvSpPr/>
          <p:nvPr/>
        </p:nvSpPr>
        <p:spPr>
          <a:xfrm>
            <a:off x="7305675" y="1600835"/>
            <a:ext cx="1654175" cy="99631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B部门</a:t>
            </a:r>
            <a:endParaRPr lang="x-none" altLang="zh-CN">
              <a:solidFill>
                <a:schemeClr val="tx1"/>
              </a:solidFill>
            </a:endParaRPr>
          </a:p>
        </p:txBody>
      </p:sp>
      <p:sp>
        <p:nvSpPr>
          <p:cNvPr id="35" name="圆角矩形 34"/>
          <p:cNvSpPr/>
          <p:nvPr/>
        </p:nvSpPr>
        <p:spPr>
          <a:xfrm>
            <a:off x="7548245" y="3106420"/>
            <a:ext cx="1325245" cy="6191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p>
            <a:pPr algn="ctr"/>
            <a:r>
              <a:rPr lang="x-none" altLang="zh-CN"/>
              <a:t>企业总部</a:t>
            </a:r>
            <a:endParaRPr lang="x-none" altLang="zh-CN"/>
          </a:p>
        </p:txBody>
      </p:sp>
      <p:sp>
        <p:nvSpPr>
          <p:cNvPr id="37" name="上箭头 36"/>
          <p:cNvSpPr/>
          <p:nvPr/>
        </p:nvSpPr>
        <p:spPr>
          <a:xfrm>
            <a:off x="7962900" y="2625725"/>
            <a:ext cx="426085" cy="445135"/>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上箭头 37"/>
          <p:cNvSpPr/>
          <p:nvPr/>
        </p:nvSpPr>
        <p:spPr>
          <a:xfrm rot="18900000">
            <a:off x="6887210" y="2227580"/>
            <a:ext cx="570865" cy="1071245"/>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左箭头 38"/>
          <p:cNvSpPr/>
          <p:nvPr/>
        </p:nvSpPr>
        <p:spPr>
          <a:xfrm>
            <a:off x="6976110" y="3322320"/>
            <a:ext cx="580390" cy="377190"/>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圆角矩形 39"/>
          <p:cNvSpPr/>
          <p:nvPr/>
        </p:nvSpPr>
        <p:spPr>
          <a:xfrm>
            <a:off x="9288780" y="1435100"/>
            <a:ext cx="2679700" cy="27762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1" name="圆柱形 40"/>
          <p:cNvSpPr/>
          <p:nvPr/>
        </p:nvSpPr>
        <p:spPr>
          <a:xfrm>
            <a:off x="9482455" y="1967230"/>
            <a:ext cx="851535" cy="1906270"/>
          </a:xfrm>
          <a:prstGeom prst="ca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科层制</a:t>
            </a:r>
            <a:endParaRPr lang="x-none" altLang="zh-CN">
              <a:solidFill>
                <a:schemeClr val="tx1"/>
              </a:solidFill>
            </a:endParaRPr>
          </a:p>
        </p:txBody>
      </p:sp>
      <p:sp>
        <p:nvSpPr>
          <p:cNvPr id="42" name="圆柱形 41"/>
          <p:cNvSpPr/>
          <p:nvPr/>
        </p:nvSpPr>
        <p:spPr>
          <a:xfrm>
            <a:off x="10953750" y="1957705"/>
            <a:ext cx="783590" cy="1925320"/>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altLang="zh-CN">
                <a:solidFill>
                  <a:schemeClr val="tx1"/>
                </a:solidFill>
              </a:rPr>
              <a:t>军功制</a:t>
            </a:r>
            <a:endParaRPr lang="x-none" altLang="zh-CN">
              <a:solidFill>
                <a:schemeClr val="tx1"/>
              </a:solidFill>
            </a:endParaRPr>
          </a:p>
        </p:txBody>
      </p:sp>
      <p:sp>
        <p:nvSpPr>
          <p:cNvPr id="43" name="虚尾箭头 42"/>
          <p:cNvSpPr/>
          <p:nvPr/>
        </p:nvSpPr>
        <p:spPr>
          <a:xfrm>
            <a:off x="10332720" y="3418205"/>
            <a:ext cx="668020" cy="38671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4" name="虚尾箭头 43"/>
          <p:cNvSpPr/>
          <p:nvPr/>
        </p:nvSpPr>
        <p:spPr>
          <a:xfrm rot="10860000">
            <a:off x="10266045" y="2026285"/>
            <a:ext cx="668020" cy="38671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右箭头 44"/>
          <p:cNvSpPr/>
          <p:nvPr/>
        </p:nvSpPr>
        <p:spPr>
          <a:xfrm>
            <a:off x="8882380" y="3254375"/>
            <a:ext cx="435610" cy="35814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文本框 45"/>
          <p:cNvSpPr txBox="1"/>
          <p:nvPr/>
        </p:nvSpPr>
        <p:spPr>
          <a:xfrm>
            <a:off x="9686290" y="1541780"/>
            <a:ext cx="1964055" cy="383540"/>
          </a:xfrm>
          <a:prstGeom prst="rect">
            <a:avLst/>
          </a:prstGeom>
          <a:noFill/>
        </p:spPr>
        <p:txBody>
          <a:bodyPr wrap="square" rtlCol="0">
            <a:spAutoFit/>
          </a:bodyPr>
          <a:p>
            <a:r>
              <a:rPr lang="x-none" altLang="zh-CN"/>
              <a:t>建立双通道生态</a:t>
            </a:r>
            <a:endParaRPr lang="x-none" altLang="zh-CN"/>
          </a:p>
        </p:txBody>
      </p:sp>
      <p:sp>
        <p:nvSpPr>
          <p:cNvPr id="47" name="圆角矩形 46"/>
          <p:cNvSpPr/>
          <p:nvPr/>
        </p:nvSpPr>
        <p:spPr>
          <a:xfrm>
            <a:off x="8359775" y="4464050"/>
            <a:ext cx="3521710" cy="199326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8" name="左箭头 47"/>
          <p:cNvSpPr/>
          <p:nvPr/>
        </p:nvSpPr>
        <p:spPr>
          <a:xfrm rot="18000000">
            <a:off x="7828280" y="3747770"/>
            <a:ext cx="415290" cy="328930"/>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立方体 48"/>
          <p:cNvSpPr/>
          <p:nvPr/>
        </p:nvSpPr>
        <p:spPr>
          <a:xfrm>
            <a:off x="8496300" y="5848350"/>
            <a:ext cx="3260725" cy="502285"/>
          </a:xfrm>
          <a:prstGeom prst="cube">
            <a:avLst/>
          </a:prstGeom>
        </p:spPr>
        <p:style>
          <a:lnRef idx="1">
            <a:schemeClr val="accent3"/>
          </a:lnRef>
          <a:fillRef idx="2">
            <a:schemeClr val="accent3"/>
          </a:fillRef>
          <a:effectRef idx="1">
            <a:schemeClr val="accent3"/>
          </a:effectRef>
          <a:fontRef idx="minor">
            <a:schemeClr val="dk1"/>
          </a:fontRef>
        </p:style>
        <p:txBody>
          <a:bodyPr rtlCol="0" anchor="ctr"/>
          <a:p>
            <a:pPr algn="ctr"/>
            <a:r>
              <a:rPr lang="x-none" altLang="zh-CN"/>
              <a:t>项目或者产品驱动</a:t>
            </a:r>
            <a:endParaRPr lang="x-none" altLang="zh-CN"/>
          </a:p>
        </p:txBody>
      </p:sp>
      <p:sp>
        <p:nvSpPr>
          <p:cNvPr id="50" name="圆柱形 49"/>
          <p:cNvSpPr/>
          <p:nvPr/>
        </p:nvSpPr>
        <p:spPr>
          <a:xfrm>
            <a:off x="8881745" y="5111115"/>
            <a:ext cx="1102995" cy="70612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x-none" altLang="zh-CN">
                <a:solidFill>
                  <a:schemeClr val="tx1"/>
                </a:solidFill>
              </a:rPr>
              <a:t>资源部门</a:t>
            </a:r>
            <a:endParaRPr lang="x-none" altLang="zh-CN">
              <a:solidFill>
                <a:schemeClr val="tx1"/>
              </a:solidFill>
            </a:endParaRPr>
          </a:p>
        </p:txBody>
      </p:sp>
      <p:sp>
        <p:nvSpPr>
          <p:cNvPr id="51" name="圆柱形 50"/>
          <p:cNvSpPr/>
          <p:nvPr/>
        </p:nvSpPr>
        <p:spPr>
          <a:xfrm>
            <a:off x="10208260" y="5093335"/>
            <a:ext cx="1102995" cy="70612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x-none" altLang="zh-CN">
                <a:solidFill>
                  <a:schemeClr val="tx1"/>
                </a:solidFill>
              </a:rPr>
              <a:t>业务收益</a:t>
            </a:r>
            <a:endParaRPr lang="x-none" altLang="zh-CN">
              <a:solidFill>
                <a:schemeClr val="tx1"/>
              </a:solidFill>
            </a:endParaRPr>
          </a:p>
        </p:txBody>
      </p:sp>
      <p:sp>
        <p:nvSpPr>
          <p:cNvPr id="53" name="文本框 52"/>
          <p:cNvSpPr txBox="1"/>
          <p:nvPr/>
        </p:nvSpPr>
        <p:spPr>
          <a:xfrm>
            <a:off x="9230995" y="4579620"/>
            <a:ext cx="1625600" cy="383540"/>
          </a:xfrm>
          <a:prstGeom prst="rect">
            <a:avLst/>
          </a:prstGeom>
          <a:noFill/>
        </p:spPr>
        <p:txBody>
          <a:bodyPr wrap="square" rtlCol="0">
            <a:spAutoFit/>
          </a:bodyPr>
          <a:p>
            <a:r>
              <a:rPr lang="x-none" altLang="zh-CN"/>
              <a:t>业务创新机制</a:t>
            </a:r>
            <a:endParaRPr lang="x-none" altLang="zh-CN"/>
          </a:p>
        </p:txBody>
      </p:sp>
      <p:sp>
        <p:nvSpPr>
          <p:cNvPr id="54" name="下箭头 53"/>
          <p:cNvSpPr/>
          <p:nvPr/>
        </p:nvSpPr>
        <p:spPr>
          <a:xfrm rot="19440000">
            <a:off x="8677910" y="3668395"/>
            <a:ext cx="434975" cy="84137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5" name="文本框 54"/>
          <p:cNvSpPr txBox="1"/>
          <p:nvPr/>
        </p:nvSpPr>
        <p:spPr>
          <a:xfrm>
            <a:off x="318770" y="680720"/>
            <a:ext cx="4267200" cy="652145"/>
          </a:xfrm>
          <a:prstGeom prst="rect">
            <a:avLst/>
          </a:prstGeom>
          <a:noFill/>
        </p:spPr>
        <p:txBody>
          <a:bodyPr wrap="square" rtlCol="0">
            <a:spAutoFit/>
          </a:bodyPr>
          <a:p>
            <a:r>
              <a:rPr lang="x-none" altLang="zh-CN" sz="1200"/>
              <a:t>大多数企业还是给予科层制的矩阵管理模型，权力从上到下流动，业务也是从上到下流动，往往在国企和大型企业最为显著，甚至玩弄战略文字游戏，延误发展机遇。</a:t>
            </a:r>
            <a:endParaRPr lang="x-none" altLang="zh-CN" sz="1200"/>
          </a:p>
        </p:txBody>
      </p:sp>
      <p:sp>
        <p:nvSpPr>
          <p:cNvPr id="56" name="文本框 55"/>
          <p:cNvSpPr txBox="1"/>
          <p:nvPr/>
        </p:nvSpPr>
        <p:spPr>
          <a:xfrm>
            <a:off x="5001895" y="120015"/>
            <a:ext cx="7112000" cy="1383665"/>
          </a:xfrm>
          <a:prstGeom prst="rect">
            <a:avLst/>
          </a:prstGeom>
          <a:noFill/>
        </p:spPr>
        <p:txBody>
          <a:bodyPr wrap="square" rtlCol="0">
            <a:spAutoFit/>
          </a:bodyPr>
          <a:p>
            <a:r>
              <a:rPr lang="x-none" altLang="zh-CN" sz="1200"/>
              <a:t>大型企业要转型，不光是转脑袋，还要转组织形态。下图把组织科层制变为星形扁平化，加快信息传递和决策反应效率，黄色区域是建立体制外的公司，以全新的扁平化管理进行，与原有企业形成两种模式竞争和相互参照。对于企业内部，需要构建人才流动的生态而不是控制，形成了生态自然有粗放和有序无序的发酵发展，往往人力资源错把控制看成创新，在企业的不同发展阶段，经营和管理这两个角色和职能是不一样的，主次也不一样。对于业务创新，要以项目和产品驱动为主，权力从下向上流动引导资源，相关资源部门投入比例的人力和服务，在业务收益分成的时候，也按照投入比例分成，也就杜绝命令式的扯皮条，一切为了粮食发展。</a:t>
            </a:r>
            <a:endParaRPr lang="x-none" altLang="zh-CN"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流程图: 摘录 3"/>
          <p:cNvSpPr/>
          <p:nvPr/>
        </p:nvSpPr>
        <p:spPr>
          <a:xfrm>
            <a:off x="19685" y="1611630"/>
            <a:ext cx="4242435" cy="5152390"/>
          </a:xfrm>
          <a:prstGeom prst="flowChartExtra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p>
            <a:pPr algn="ctr"/>
            <a:endParaRPr lang="zh-CN" altLang="en-US"/>
          </a:p>
        </p:txBody>
      </p:sp>
      <p:sp>
        <p:nvSpPr>
          <p:cNvPr id="2" name="圆柱形 1"/>
          <p:cNvSpPr/>
          <p:nvPr/>
        </p:nvSpPr>
        <p:spPr>
          <a:xfrm>
            <a:off x="489585" y="5565140"/>
            <a:ext cx="3302635" cy="1198880"/>
          </a:xfrm>
          <a:prstGeom prst="can">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zh-CN" altLang="en-US"/>
              <a:t>衣食住行生存需要</a:t>
            </a:r>
            <a:endParaRPr lang="zh-CN" altLang="en-US"/>
          </a:p>
        </p:txBody>
      </p:sp>
      <p:sp>
        <p:nvSpPr>
          <p:cNvPr id="3" name="圆柱形 2"/>
          <p:cNvSpPr/>
          <p:nvPr/>
        </p:nvSpPr>
        <p:spPr>
          <a:xfrm>
            <a:off x="871855" y="4679950"/>
            <a:ext cx="2527935" cy="1076325"/>
          </a:xfrm>
          <a:prstGeom prst="can">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p>
            <a:pPr algn="ctr"/>
            <a:r>
              <a:rPr lang="zh-CN" altLang="en-US"/>
              <a:t>养老医疗教育公共资源</a:t>
            </a:r>
            <a:endParaRPr lang="zh-CN" altLang="en-US"/>
          </a:p>
        </p:txBody>
      </p:sp>
      <p:sp>
        <p:nvSpPr>
          <p:cNvPr id="5" name="圆柱形 4"/>
          <p:cNvSpPr/>
          <p:nvPr/>
        </p:nvSpPr>
        <p:spPr>
          <a:xfrm>
            <a:off x="1255395" y="3734435"/>
            <a:ext cx="1785620" cy="1043305"/>
          </a:xfrm>
          <a:prstGeom prst="can">
            <a:avLst/>
          </a:prstGeom>
          <a:solidFill>
            <a:schemeClr val="accent4">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a:solidFill>
                  <a:schemeClr val="tx1"/>
                </a:solidFill>
              </a:rPr>
              <a:t>参政议政</a:t>
            </a:r>
            <a:endParaRPr lang="zh-CN" altLang="en-US">
              <a:solidFill>
                <a:schemeClr val="tx1"/>
              </a:solidFill>
            </a:endParaRPr>
          </a:p>
        </p:txBody>
      </p:sp>
      <p:sp>
        <p:nvSpPr>
          <p:cNvPr id="6" name="圆柱形 5"/>
          <p:cNvSpPr/>
          <p:nvPr/>
        </p:nvSpPr>
        <p:spPr>
          <a:xfrm>
            <a:off x="1516380" y="3041015"/>
            <a:ext cx="1271905" cy="758190"/>
          </a:xfrm>
          <a:prstGeom prst="ca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资产财富</a:t>
            </a:r>
            <a:endParaRPr lang="zh-CN" altLang="en-US">
              <a:solidFill>
                <a:schemeClr val="tx1"/>
              </a:solidFill>
            </a:endParaRPr>
          </a:p>
        </p:txBody>
      </p:sp>
      <p:sp>
        <p:nvSpPr>
          <p:cNvPr id="7" name="圆柱形 6"/>
          <p:cNvSpPr/>
          <p:nvPr/>
        </p:nvSpPr>
        <p:spPr>
          <a:xfrm>
            <a:off x="1858645" y="2200910"/>
            <a:ext cx="579120" cy="89725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权力</a:t>
            </a:r>
            <a:endParaRPr lang="zh-CN" altLang="en-US"/>
          </a:p>
        </p:txBody>
      </p:sp>
      <p:sp>
        <p:nvSpPr>
          <p:cNvPr id="9" name="虚尾箭头 8"/>
          <p:cNvSpPr/>
          <p:nvPr/>
        </p:nvSpPr>
        <p:spPr>
          <a:xfrm rot="16200000">
            <a:off x="1783715" y="3704590"/>
            <a:ext cx="5153025" cy="967740"/>
          </a:xfrm>
          <a:prstGeom prst="stripedRightArrow">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p>
            <a:pPr algn="ctr"/>
            <a:r>
              <a:rPr lang="zh-CN" altLang="en-US"/>
              <a:t>基于权力和资本的流动</a:t>
            </a:r>
            <a:endParaRPr lang="zh-CN" altLang="en-US"/>
          </a:p>
        </p:txBody>
      </p:sp>
      <p:sp>
        <p:nvSpPr>
          <p:cNvPr id="10" name="矩形 9"/>
          <p:cNvSpPr/>
          <p:nvPr/>
        </p:nvSpPr>
        <p:spPr>
          <a:xfrm>
            <a:off x="5159375" y="65405"/>
            <a:ext cx="79375" cy="673481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柱形 10"/>
          <p:cNvSpPr/>
          <p:nvPr/>
        </p:nvSpPr>
        <p:spPr>
          <a:xfrm>
            <a:off x="5471160" y="2817495"/>
            <a:ext cx="1510030" cy="3309620"/>
          </a:xfrm>
          <a:prstGeom prst="can">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12" name="椭圆 11"/>
          <p:cNvSpPr/>
          <p:nvPr/>
        </p:nvSpPr>
        <p:spPr>
          <a:xfrm>
            <a:off x="7348220" y="4679950"/>
            <a:ext cx="2099945" cy="144653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zh-CN" altLang="en-US"/>
              <a:t>大社区</a:t>
            </a:r>
            <a:r>
              <a:rPr lang="en-US" altLang="zh-CN"/>
              <a:t>C</a:t>
            </a:r>
            <a:endParaRPr lang="en-US" altLang="zh-CN"/>
          </a:p>
        </p:txBody>
      </p:sp>
      <p:sp>
        <p:nvSpPr>
          <p:cNvPr id="13" name="椭圆 12"/>
          <p:cNvSpPr/>
          <p:nvPr/>
        </p:nvSpPr>
        <p:spPr>
          <a:xfrm>
            <a:off x="7289165" y="2817495"/>
            <a:ext cx="2099945" cy="144653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a:t>大社区</a:t>
            </a:r>
            <a:r>
              <a:rPr lang="en-US" altLang="zh-CN"/>
              <a:t>A</a:t>
            </a:r>
            <a:endParaRPr lang="en-US" altLang="zh-CN"/>
          </a:p>
        </p:txBody>
      </p:sp>
      <p:sp>
        <p:nvSpPr>
          <p:cNvPr id="14" name="椭圆 13"/>
          <p:cNvSpPr/>
          <p:nvPr/>
        </p:nvSpPr>
        <p:spPr>
          <a:xfrm>
            <a:off x="9804400" y="4679950"/>
            <a:ext cx="2099945" cy="14465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a:t>
            </a:r>
            <a:endParaRPr lang="zh-CN" altLang="en-US"/>
          </a:p>
        </p:txBody>
      </p:sp>
      <p:sp>
        <p:nvSpPr>
          <p:cNvPr id="15" name="椭圆 14"/>
          <p:cNvSpPr/>
          <p:nvPr/>
        </p:nvSpPr>
        <p:spPr>
          <a:xfrm>
            <a:off x="9745345" y="2817495"/>
            <a:ext cx="2099945" cy="1446530"/>
          </a:xfrm>
          <a:prstGeom prst="ellipse">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zh-CN" altLang="en-US"/>
              <a:t>大社区</a:t>
            </a:r>
            <a:r>
              <a:rPr lang="en-US" altLang="zh-CN"/>
              <a:t>B</a:t>
            </a:r>
            <a:endParaRPr lang="en-US" altLang="zh-CN"/>
          </a:p>
        </p:txBody>
      </p:sp>
      <p:sp>
        <p:nvSpPr>
          <p:cNvPr id="16" name="左右箭头 15"/>
          <p:cNvSpPr/>
          <p:nvPr/>
        </p:nvSpPr>
        <p:spPr>
          <a:xfrm>
            <a:off x="9161145" y="3383915"/>
            <a:ext cx="791845" cy="4152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左右箭头 16"/>
          <p:cNvSpPr/>
          <p:nvPr/>
        </p:nvSpPr>
        <p:spPr>
          <a:xfrm>
            <a:off x="9210675" y="5195570"/>
            <a:ext cx="791845" cy="4152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左右箭头 17"/>
          <p:cNvSpPr/>
          <p:nvPr/>
        </p:nvSpPr>
        <p:spPr>
          <a:xfrm rot="16200000">
            <a:off x="8002270" y="4264025"/>
            <a:ext cx="791845" cy="4152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左右箭头 18"/>
          <p:cNvSpPr/>
          <p:nvPr/>
        </p:nvSpPr>
        <p:spPr>
          <a:xfrm rot="16200000">
            <a:off x="10457815" y="4274185"/>
            <a:ext cx="791845" cy="4152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虚尾箭头 19"/>
          <p:cNvSpPr/>
          <p:nvPr/>
        </p:nvSpPr>
        <p:spPr>
          <a:xfrm rot="16200000">
            <a:off x="5203825" y="4098925"/>
            <a:ext cx="2179320" cy="1135380"/>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p>
            <a:pPr algn="ctr"/>
            <a:endParaRPr lang="zh-CN" altLang="en-US"/>
          </a:p>
        </p:txBody>
      </p:sp>
      <p:sp>
        <p:nvSpPr>
          <p:cNvPr id="21" name="文本框 20"/>
          <p:cNvSpPr txBox="1"/>
          <p:nvPr/>
        </p:nvSpPr>
        <p:spPr>
          <a:xfrm>
            <a:off x="259080" y="254000"/>
            <a:ext cx="4585335" cy="1198880"/>
          </a:xfrm>
          <a:prstGeom prst="rect">
            <a:avLst/>
          </a:prstGeom>
          <a:noFill/>
        </p:spPr>
        <p:txBody>
          <a:bodyPr wrap="square" rtlCol="0">
            <a:spAutoFit/>
          </a:bodyPr>
          <a:p>
            <a:r>
              <a:rPr lang="zh-CN" altLang="en-US" sz="1200"/>
              <a:t>金字塔内是资源，而金字塔代表了科层制，资源随着金字塔收窄，资源流动的方向是自底向上，以权力和资本为主要通道，掌握的权力大小和资本多少，直接影响了资源的流动和获取，一旦金字塔科层制固化，资源流动也就随之停滞，而目前的结构基本上只有单向自底向上流动，没有向下流动，更没有循环。而资本主义经济模型，是以资源流动得越快越充分，从而发展得越快。</a:t>
            </a:r>
            <a:endParaRPr lang="zh-CN" altLang="en-US" sz="1200"/>
          </a:p>
        </p:txBody>
      </p:sp>
      <p:sp>
        <p:nvSpPr>
          <p:cNvPr id="23" name="文本框 22"/>
          <p:cNvSpPr txBox="1"/>
          <p:nvPr/>
        </p:nvSpPr>
        <p:spPr>
          <a:xfrm>
            <a:off x="5546090" y="254000"/>
            <a:ext cx="6358255" cy="1568450"/>
          </a:xfrm>
          <a:prstGeom prst="rect">
            <a:avLst/>
          </a:prstGeom>
          <a:noFill/>
        </p:spPr>
        <p:txBody>
          <a:bodyPr wrap="square" rtlCol="0">
            <a:spAutoFit/>
          </a:bodyPr>
          <a:p>
            <a:r>
              <a:rPr lang="zh-CN" altLang="en-US" sz="1200"/>
              <a:t>橙黄色的圆柱代表行政科层制通道，右边四个椭圆代表大社区集体所有制社会。在四个椭圆形中，彼此构成了双向资源流动，而参照左边金字塔内的资源，都被统一打扁，去除科层制结构，实行扁平化流动获取模式，也即是所有资源都处于统一水平面阶层，大社区直接的资源可以相互流动，形成一个循环再生的生态系统结构。成换色的圆柱体科层制和扁平化的大社区直接，构成一个社会整体中的两种资源生态方式，圆柱体代表的是接收</a:t>
            </a:r>
            <a:r>
              <a:rPr lang="en-US" altLang="zh-CN" sz="1200"/>
              <a:t>“</a:t>
            </a:r>
            <a:r>
              <a:rPr lang="zh-CN" altLang="en-US" sz="1200"/>
              <a:t>被领导，被驾驭，按部就班</a:t>
            </a:r>
            <a:r>
              <a:rPr lang="en-US" altLang="zh-CN" sz="1200"/>
              <a:t>”</a:t>
            </a:r>
            <a:r>
              <a:rPr lang="zh-CN" altLang="en-US" sz="1200"/>
              <a:t>的生活方式，扁平化的大社区代表的是</a:t>
            </a:r>
            <a:r>
              <a:rPr lang="en-US" altLang="zh-CN" sz="1200"/>
              <a:t>“</a:t>
            </a:r>
            <a:r>
              <a:rPr lang="zh-CN" altLang="en-US" sz="1200"/>
              <a:t>公平，民主，统一，开拓，创新</a:t>
            </a:r>
            <a:r>
              <a:rPr lang="en-US" altLang="zh-CN" sz="1200"/>
              <a:t>”</a:t>
            </a:r>
            <a:r>
              <a:rPr lang="zh-CN" altLang="en-US" sz="1200"/>
              <a:t>的生活方式，体现的是集体意志，不再以权力裹俠资源流动。道家思想也就是一体存阴阳相互转化，儒家叫两条腿走路，也就这么一个意思。</a:t>
            </a:r>
            <a:endParaRPr lang="zh-CN"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笑脸 3"/>
          <p:cNvSpPr/>
          <p:nvPr/>
        </p:nvSpPr>
        <p:spPr>
          <a:xfrm>
            <a:off x="67945" y="5658485"/>
            <a:ext cx="585470" cy="59436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笑脸 4"/>
          <p:cNvSpPr/>
          <p:nvPr/>
        </p:nvSpPr>
        <p:spPr>
          <a:xfrm>
            <a:off x="1583055" y="5658485"/>
            <a:ext cx="585470" cy="59436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椭圆 5"/>
          <p:cNvSpPr/>
          <p:nvPr/>
        </p:nvSpPr>
        <p:spPr>
          <a:xfrm>
            <a:off x="167640" y="2914650"/>
            <a:ext cx="1931670" cy="191198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国有资产财富</a:t>
            </a:r>
            <a:endParaRPr lang="zh-CN" altLang="en-US">
              <a:solidFill>
                <a:schemeClr val="tx1"/>
              </a:solidFill>
            </a:endParaRPr>
          </a:p>
        </p:txBody>
      </p:sp>
      <p:sp>
        <p:nvSpPr>
          <p:cNvPr id="7" name="笑脸 6"/>
          <p:cNvSpPr/>
          <p:nvPr/>
        </p:nvSpPr>
        <p:spPr>
          <a:xfrm>
            <a:off x="2375535" y="3380105"/>
            <a:ext cx="585470" cy="59436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右箭头 9"/>
          <p:cNvSpPr/>
          <p:nvPr/>
        </p:nvSpPr>
        <p:spPr>
          <a:xfrm rot="17640000">
            <a:off x="177800" y="4954905"/>
            <a:ext cx="1049655" cy="4654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右箭头 10"/>
          <p:cNvSpPr/>
          <p:nvPr/>
        </p:nvSpPr>
        <p:spPr>
          <a:xfrm rot="14760000">
            <a:off x="1029970" y="4954905"/>
            <a:ext cx="1049655" cy="4654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3105150" y="177165"/>
            <a:ext cx="75565" cy="6536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4" name="直接箭头连接符 13"/>
          <p:cNvCxnSpPr>
            <a:stCxn id="7" idx="2"/>
            <a:endCxn id="6" idx="7"/>
          </p:cNvCxnSpPr>
          <p:nvPr/>
        </p:nvCxnSpPr>
        <p:spPr>
          <a:xfrm flipH="1" flipV="1">
            <a:off x="1816735" y="3204210"/>
            <a:ext cx="558800" cy="48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7" idx="4"/>
            <a:endCxn id="5" idx="7"/>
          </p:cNvCxnSpPr>
          <p:nvPr/>
        </p:nvCxnSpPr>
        <p:spPr>
          <a:xfrm flipH="1">
            <a:off x="2082800" y="3983990"/>
            <a:ext cx="585470" cy="1771015"/>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cxnSp>
        <p:nvCxnSpPr>
          <p:cNvPr id="16" name="直接箭头连接符 15"/>
          <p:cNvCxnSpPr/>
          <p:nvPr/>
        </p:nvCxnSpPr>
        <p:spPr>
          <a:xfrm flipH="1">
            <a:off x="653415" y="3964305"/>
            <a:ext cx="2014855" cy="1991360"/>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sp>
        <p:nvSpPr>
          <p:cNvPr id="17" name="椭圆 16"/>
          <p:cNvSpPr/>
          <p:nvPr/>
        </p:nvSpPr>
        <p:spPr>
          <a:xfrm>
            <a:off x="3618230" y="1963420"/>
            <a:ext cx="1931670" cy="191198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国有资产财富</a:t>
            </a:r>
            <a:endParaRPr lang="zh-CN" altLang="en-US">
              <a:solidFill>
                <a:schemeClr val="tx1"/>
              </a:solidFill>
            </a:endParaRPr>
          </a:p>
        </p:txBody>
      </p:sp>
      <p:sp>
        <p:nvSpPr>
          <p:cNvPr id="18" name="笑脸 17"/>
          <p:cNvSpPr/>
          <p:nvPr/>
        </p:nvSpPr>
        <p:spPr>
          <a:xfrm>
            <a:off x="3618230" y="5711825"/>
            <a:ext cx="585470" cy="59436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笑脸 18"/>
          <p:cNvSpPr/>
          <p:nvPr/>
        </p:nvSpPr>
        <p:spPr>
          <a:xfrm>
            <a:off x="5009515" y="5658485"/>
            <a:ext cx="585470" cy="59436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椭圆 19"/>
          <p:cNvSpPr/>
          <p:nvPr/>
        </p:nvSpPr>
        <p:spPr>
          <a:xfrm>
            <a:off x="3378835" y="4423410"/>
            <a:ext cx="1227455" cy="8915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a:t>个人财富</a:t>
            </a:r>
            <a:endParaRPr lang="zh-CN" altLang="en-US"/>
          </a:p>
        </p:txBody>
      </p:sp>
      <p:sp>
        <p:nvSpPr>
          <p:cNvPr id="21" name="椭圆 20"/>
          <p:cNvSpPr/>
          <p:nvPr/>
        </p:nvSpPr>
        <p:spPr>
          <a:xfrm>
            <a:off x="4678680" y="4424045"/>
            <a:ext cx="1207770" cy="8915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a:t>个人财富</a:t>
            </a:r>
            <a:endParaRPr lang="zh-CN" altLang="en-US"/>
          </a:p>
        </p:txBody>
      </p:sp>
      <p:sp>
        <p:nvSpPr>
          <p:cNvPr id="22" name="笑脸 21"/>
          <p:cNvSpPr/>
          <p:nvPr/>
        </p:nvSpPr>
        <p:spPr>
          <a:xfrm>
            <a:off x="4291330" y="2043430"/>
            <a:ext cx="585470" cy="59436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上箭头 22"/>
          <p:cNvSpPr/>
          <p:nvPr/>
        </p:nvSpPr>
        <p:spPr>
          <a:xfrm>
            <a:off x="3788410" y="5315585"/>
            <a:ext cx="307340" cy="3962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上箭头 23"/>
          <p:cNvSpPr/>
          <p:nvPr/>
        </p:nvSpPr>
        <p:spPr>
          <a:xfrm>
            <a:off x="5128895" y="5262245"/>
            <a:ext cx="307340" cy="3962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上箭头 24"/>
          <p:cNvSpPr/>
          <p:nvPr/>
        </p:nvSpPr>
        <p:spPr>
          <a:xfrm>
            <a:off x="3961130" y="3789045"/>
            <a:ext cx="307340" cy="634365"/>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上箭头 25"/>
          <p:cNvSpPr/>
          <p:nvPr/>
        </p:nvSpPr>
        <p:spPr>
          <a:xfrm>
            <a:off x="5009515" y="3789045"/>
            <a:ext cx="307340" cy="634365"/>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矩形 26"/>
          <p:cNvSpPr/>
          <p:nvPr/>
        </p:nvSpPr>
        <p:spPr>
          <a:xfrm>
            <a:off x="6383655" y="177165"/>
            <a:ext cx="75565" cy="6536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椭圆 27"/>
          <p:cNvSpPr/>
          <p:nvPr/>
        </p:nvSpPr>
        <p:spPr>
          <a:xfrm>
            <a:off x="7170420" y="2343150"/>
            <a:ext cx="2614930" cy="18624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大社区集体社会</a:t>
            </a:r>
            <a:endParaRPr lang="zh-CN" altLang="en-US"/>
          </a:p>
        </p:txBody>
      </p:sp>
      <p:sp>
        <p:nvSpPr>
          <p:cNvPr id="29" name="笑脸 28"/>
          <p:cNvSpPr/>
          <p:nvPr/>
        </p:nvSpPr>
        <p:spPr>
          <a:xfrm>
            <a:off x="7524750" y="4721225"/>
            <a:ext cx="585470" cy="59436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笑脸 29"/>
          <p:cNvSpPr/>
          <p:nvPr/>
        </p:nvSpPr>
        <p:spPr>
          <a:xfrm>
            <a:off x="8832850" y="4721225"/>
            <a:ext cx="585470" cy="59436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椭圆 30"/>
          <p:cNvSpPr/>
          <p:nvPr/>
        </p:nvSpPr>
        <p:spPr>
          <a:xfrm>
            <a:off x="7075170" y="5761355"/>
            <a:ext cx="1227455" cy="8915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a:t>个人财富</a:t>
            </a:r>
            <a:endParaRPr lang="zh-CN" altLang="en-US"/>
          </a:p>
        </p:txBody>
      </p:sp>
      <p:sp>
        <p:nvSpPr>
          <p:cNvPr id="32" name="椭圆 31"/>
          <p:cNvSpPr/>
          <p:nvPr/>
        </p:nvSpPr>
        <p:spPr>
          <a:xfrm>
            <a:off x="8667115" y="5761355"/>
            <a:ext cx="1227455" cy="8915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r>
              <a:rPr lang="zh-CN" altLang="en-US"/>
              <a:t>个人财富</a:t>
            </a:r>
            <a:endParaRPr lang="zh-CN" altLang="en-US"/>
          </a:p>
        </p:txBody>
      </p:sp>
      <p:sp>
        <p:nvSpPr>
          <p:cNvPr id="33" name="下箭头 32"/>
          <p:cNvSpPr/>
          <p:nvPr/>
        </p:nvSpPr>
        <p:spPr>
          <a:xfrm>
            <a:off x="7628890" y="5314950"/>
            <a:ext cx="376555" cy="5346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下箭头 33"/>
          <p:cNvSpPr/>
          <p:nvPr/>
        </p:nvSpPr>
        <p:spPr>
          <a:xfrm>
            <a:off x="8937625" y="5314950"/>
            <a:ext cx="376555" cy="5346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上箭头 34"/>
          <p:cNvSpPr/>
          <p:nvPr/>
        </p:nvSpPr>
        <p:spPr>
          <a:xfrm>
            <a:off x="7648575" y="4027805"/>
            <a:ext cx="356870" cy="693420"/>
          </a:xfrm>
          <a:prstGeom prst="upArrow">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p>
            <a:pPr algn="ctr"/>
            <a:endParaRPr lang="zh-CN" altLang="en-US"/>
          </a:p>
        </p:txBody>
      </p:sp>
      <p:sp>
        <p:nvSpPr>
          <p:cNvPr id="36" name="上箭头 35"/>
          <p:cNvSpPr/>
          <p:nvPr/>
        </p:nvSpPr>
        <p:spPr>
          <a:xfrm>
            <a:off x="8937625" y="4027805"/>
            <a:ext cx="356870" cy="693420"/>
          </a:xfrm>
          <a:prstGeom prst="upArrow">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p>
            <a:pPr algn="ctr"/>
            <a:endParaRPr lang="zh-CN" altLang="en-US"/>
          </a:p>
        </p:txBody>
      </p:sp>
      <p:sp>
        <p:nvSpPr>
          <p:cNvPr id="37" name="圆柱形 36"/>
          <p:cNvSpPr/>
          <p:nvPr/>
        </p:nvSpPr>
        <p:spPr>
          <a:xfrm>
            <a:off x="10379075" y="2355215"/>
            <a:ext cx="1604645" cy="3030855"/>
          </a:xfrm>
          <a:prstGeom prst="can">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p>
            <a:pPr algn="ctr"/>
            <a:r>
              <a:rPr lang="zh-CN" altLang="en-US"/>
              <a:t>公共服务资源</a:t>
            </a:r>
            <a:endParaRPr lang="zh-CN" altLang="en-US"/>
          </a:p>
        </p:txBody>
      </p:sp>
      <p:sp>
        <p:nvSpPr>
          <p:cNvPr id="38" name="虚尾箭头 37"/>
          <p:cNvSpPr/>
          <p:nvPr/>
        </p:nvSpPr>
        <p:spPr>
          <a:xfrm>
            <a:off x="9785350" y="2973705"/>
            <a:ext cx="594360" cy="600710"/>
          </a:xfrm>
          <a:prstGeom prst="striped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39" name="直接箭头连接符 38"/>
          <p:cNvCxnSpPr>
            <a:stCxn id="29" idx="7"/>
            <a:endCxn id="37" idx="2"/>
          </p:cNvCxnSpPr>
          <p:nvPr/>
        </p:nvCxnSpPr>
        <p:spPr>
          <a:xfrm flipV="1">
            <a:off x="8024495" y="3870960"/>
            <a:ext cx="2354580" cy="937260"/>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cxnSp>
        <p:nvCxnSpPr>
          <p:cNvPr id="40" name="直接箭头连接符 39"/>
          <p:cNvCxnSpPr>
            <a:stCxn id="30" idx="6"/>
            <a:endCxn id="37" idx="2"/>
          </p:cNvCxnSpPr>
          <p:nvPr/>
        </p:nvCxnSpPr>
        <p:spPr>
          <a:xfrm flipV="1">
            <a:off x="9418320" y="3870960"/>
            <a:ext cx="960755" cy="1147445"/>
          </a:xfrm>
          <a:prstGeom prst="straightConnector1">
            <a:avLst/>
          </a:prstGeom>
          <a:ln>
            <a:tailEnd type="arrow" w="med" len="med"/>
          </a:ln>
        </p:spPr>
        <p:style>
          <a:lnRef idx="3">
            <a:schemeClr val="accent6"/>
          </a:lnRef>
          <a:fillRef idx="0">
            <a:schemeClr val="accent6"/>
          </a:fillRef>
          <a:effectRef idx="2">
            <a:schemeClr val="accent6"/>
          </a:effectRef>
          <a:fontRef idx="minor">
            <a:schemeClr val="tx1"/>
          </a:fontRef>
        </p:style>
      </p:cxnSp>
      <p:sp>
        <p:nvSpPr>
          <p:cNvPr id="2" name="文本框 1"/>
          <p:cNvSpPr txBox="1"/>
          <p:nvPr/>
        </p:nvSpPr>
        <p:spPr>
          <a:xfrm>
            <a:off x="167640" y="472440"/>
            <a:ext cx="2641600" cy="1753235"/>
          </a:xfrm>
          <a:prstGeom prst="rect">
            <a:avLst/>
          </a:prstGeom>
          <a:noFill/>
        </p:spPr>
        <p:txBody>
          <a:bodyPr wrap="square" rtlCol="0">
            <a:spAutoFit/>
          </a:bodyPr>
          <a:p>
            <a:r>
              <a:rPr lang="zh-CN" altLang="en-US" sz="1200"/>
              <a:t>建国初期，实行的公有制为基础的经济制度，蓝色的小鬼头属于人民，通过勤劳工作创造财富，资产财富统一归国家管理，红色的小鬼头是国家机构，从国家资产财富拿出一部分来分配给蓝色小鬼头的人民，这个时候的个人财富很难积累，因为不能把过剩脑力体力时间用来搞生意，创造剩余财富。</a:t>
            </a:r>
            <a:endParaRPr lang="en-US" altLang="zh-CN" sz="1200"/>
          </a:p>
        </p:txBody>
      </p:sp>
      <p:sp>
        <p:nvSpPr>
          <p:cNvPr id="3" name="文本框 2"/>
          <p:cNvSpPr txBox="1"/>
          <p:nvPr/>
        </p:nvSpPr>
        <p:spPr>
          <a:xfrm>
            <a:off x="3180715" y="472440"/>
            <a:ext cx="3202305" cy="1383665"/>
          </a:xfrm>
          <a:prstGeom prst="rect">
            <a:avLst/>
          </a:prstGeom>
          <a:noFill/>
        </p:spPr>
        <p:txBody>
          <a:bodyPr wrap="square" rtlCol="0">
            <a:spAutoFit/>
          </a:bodyPr>
          <a:p>
            <a:r>
              <a:rPr lang="zh-CN" altLang="en-US" sz="1200"/>
              <a:t>改革开放后，去掉了意识形态的枷锁，把过剩的脑力体力时间解放出来，这个时候走的是私有制探索，蓝色小鬼头人民自主搞财富创造，可以自己做生意，也可以被国家企业雇佣，个人创造出来财富，以税收形式上缴一部分给国家，自己沉淀下来一部分，个人承担所有公共资源的费用和生活开销。</a:t>
            </a:r>
            <a:endParaRPr lang="zh-CN" altLang="en-US" sz="1200"/>
          </a:p>
        </p:txBody>
      </p:sp>
      <p:sp>
        <p:nvSpPr>
          <p:cNvPr id="8" name="文本框 7"/>
          <p:cNvSpPr txBox="1"/>
          <p:nvPr/>
        </p:nvSpPr>
        <p:spPr>
          <a:xfrm>
            <a:off x="6543675" y="367030"/>
            <a:ext cx="5495925" cy="1753235"/>
          </a:xfrm>
          <a:prstGeom prst="rect">
            <a:avLst/>
          </a:prstGeom>
          <a:noFill/>
        </p:spPr>
        <p:txBody>
          <a:bodyPr wrap="square" rtlCol="0">
            <a:spAutoFit/>
          </a:bodyPr>
          <a:p>
            <a:r>
              <a:rPr lang="zh-CN" altLang="en-US" sz="1200"/>
              <a:t>未来的大社区集体所有社会，综合前面两种模式，不走极端，蓝色小鬼头人民的脑力体力时间分成两部分，一部分属于集体，一部分属于个人。在额定的时间内，个人被集体社会雇佣，分配从事大社区内某一项工作，在完成社区分配工作之后，可以自主分配自己的时间脑力体力，通过自主创业来获得额外的个人财富是可以的，前提是必须先完成社区分配工作。这样做的原因是，通过大社区统一管理分配工作，做到人尽其才，而大社区工作创造出来的财富，是为了形成一个集体共同持有享有，以便更公平有效的分配公共服务资源和消除市场经济所带来的波动危害，应对生育养老医疗教育等风险，也由大社区工作和生活，重塑新的价值观，守望相助的文化，做到公私有机平衡统一。</a:t>
            </a:r>
            <a:endParaRPr lang="zh-CN"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圆角矩形 3"/>
          <p:cNvSpPr/>
          <p:nvPr/>
        </p:nvSpPr>
        <p:spPr>
          <a:xfrm>
            <a:off x="494665" y="2304415"/>
            <a:ext cx="1128395"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材料</a:t>
            </a:r>
            <a:r>
              <a:rPr lang="en-US" altLang="zh-CN">
                <a:solidFill>
                  <a:schemeClr val="tx1"/>
                </a:solidFill>
              </a:rPr>
              <a:t>A</a:t>
            </a:r>
            <a:r>
              <a:rPr lang="zh-CN" altLang="en-US">
                <a:solidFill>
                  <a:schemeClr val="tx1"/>
                </a:solidFill>
              </a:rPr>
              <a:t>企业</a:t>
            </a:r>
            <a:endParaRPr lang="zh-CN" altLang="en-US">
              <a:solidFill>
                <a:schemeClr val="tx1"/>
              </a:solidFill>
            </a:endParaRPr>
          </a:p>
        </p:txBody>
      </p:sp>
      <p:sp>
        <p:nvSpPr>
          <p:cNvPr id="5" name="圆角矩形 4"/>
          <p:cNvSpPr/>
          <p:nvPr/>
        </p:nvSpPr>
        <p:spPr>
          <a:xfrm>
            <a:off x="494665" y="3462655"/>
            <a:ext cx="1128395"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材料B企业</a:t>
            </a:r>
            <a:endParaRPr lang="zh-CN" altLang="en-US">
              <a:solidFill>
                <a:schemeClr val="tx1"/>
              </a:solidFill>
            </a:endParaRPr>
          </a:p>
        </p:txBody>
      </p:sp>
      <p:sp>
        <p:nvSpPr>
          <p:cNvPr id="6" name="圆角矩形 5"/>
          <p:cNvSpPr/>
          <p:nvPr/>
        </p:nvSpPr>
        <p:spPr>
          <a:xfrm>
            <a:off x="494665" y="4631690"/>
            <a:ext cx="1128395"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生产企业</a:t>
            </a:r>
            <a:r>
              <a:rPr lang="en-US" altLang="zh-CN">
                <a:solidFill>
                  <a:schemeClr val="tx1"/>
                </a:solidFill>
              </a:rPr>
              <a:t>C</a:t>
            </a:r>
            <a:endParaRPr lang="en-US" altLang="zh-CN">
              <a:solidFill>
                <a:schemeClr val="tx1"/>
              </a:solidFill>
            </a:endParaRPr>
          </a:p>
        </p:txBody>
      </p:sp>
      <p:sp>
        <p:nvSpPr>
          <p:cNvPr id="7" name="圆角矩形 6"/>
          <p:cNvSpPr/>
          <p:nvPr/>
        </p:nvSpPr>
        <p:spPr>
          <a:xfrm>
            <a:off x="494665" y="5800090"/>
            <a:ext cx="1128395"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销售企业</a:t>
            </a:r>
            <a:r>
              <a:rPr lang="en-US" altLang="zh-CN">
                <a:solidFill>
                  <a:schemeClr val="tx1"/>
                </a:solidFill>
              </a:rPr>
              <a:t>D</a:t>
            </a:r>
            <a:endParaRPr lang="en-US" altLang="zh-CN">
              <a:solidFill>
                <a:schemeClr val="tx1"/>
              </a:solidFill>
            </a:endParaRPr>
          </a:p>
        </p:txBody>
      </p:sp>
      <p:sp>
        <p:nvSpPr>
          <p:cNvPr id="8" name="下箭头 7"/>
          <p:cNvSpPr/>
          <p:nvPr/>
        </p:nvSpPr>
        <p:spPr>
          <a:xfrm>
            <a:off x="861060" y="3056890"/>
            <a:ext cx="405765" cy="405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下箭头 8"/>
          <p:cNvSpPr/>
          <p:nvPr/>
        </p:nvSpPr>
        <p:spPr>
          <a:xfrm>
            <a:off x="855980" y="4224655"/>
            <a:ext cx="405765" cy="396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下箭头 9"/>
          <p:cNvSpPr/>
          <p:nvPr/>
        </p:nvSpPr>
        <p:spPr>
          <a:xfrm>
            <a:off x="861060" y="5393690"/>
            <a:ext cx="405765"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圆角矩形 10"/>
          <p:cNvSpPr/>
          <p:nvPr/>
        </p:nvSpPr>
        <p:spPr>
          <a:xfrm>
            <a:off x="2168525" y="4621530"/>
            <a:ext cx="1128395"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代理商</a:t>
            </a:r>
            <a:endParaRPr lang="zh-CN" altLang="en-US">
              <a:solidFill>
                <a:schemeClr val="tx1"/>
              </a:solidFill>
            </a:endParaRPr>
          </a:p>
        </p:txBody>
      </p:sp>
      <p:sp>
        <p:nvSpPr>
          <p:cNvPr id="13" name="圆角矩形 12"/>
          <p:cNvSpPr/>
          <p:nvPr/>
        </p:nvSpPr>
        <p:spPr>
          <a:xfrm>
            <a:off x="2168525" y="3462655"/>
            <a:ext cx="1128395" cy="76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rPr>
              <a:t>终端客户</a:t>
            </a:r>
            <a:endParaRPr lang="zh-CN" altLang="en-US">
              <a:solidFill>
                <a:schemeClr val="tx1"/>
              </a:solidFill>
            </a:endParaRPr>
          </a:p>
        </p:txBody>
      </p:sp>
      <p:sp>
        <p:nvSpPr>
          <p:cNvPr id="14" name="直角上箭头 13"/>
          <p:cNvSpPr/>
          <p:nvPr/>
        </p:nvSpPr>
        <p:spPr>
          <a:xfrm>
            <a:off x="1623060" y="5393055"/>
            <a:ext cx="1316990" cy="91249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上箭头 14"/>
          <p:cNvSpPr/>
          <p:nvPr/>
        </p:nvSpPr>
        <p:spPr>
          <a:xfrm>
            <a:off x="2534920" y="4225290"/>
            <a:ext cx="415925" cy="3962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矩形 15"/>
          <p:cNvSpPr/>
          <p:nvPr/>
        </p:nvSpPr>
        <p:spPr>
          <a:xfrm>
            <a:off x="3832225" y="96520"/>
            <a:ext cx="108585" cy="6664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nvSpPr>
        <p:spPr>
          <a:xfrm>
            <a:off x="178435" y="313690"/>
            <a:ext cx="3574415" cy="1753235"/>
          </a:xfrm>
          <a:prstGeom prst="rect">
            <a:avLst/>
          </a:prstGeom>
          <a:noFill/>
        </p:spPr>
        <p:txBody>
          <a:bodyPr wrap="square" rtlCol="0">
            <a:spAutoFit/>
          </a:bodyPr>
          <a:p>
            <a:r>
              <a:rPr lang="zh-CN" altLang="en-US" sz="1200"/>
              <a:t>传统企业生产销售供应链是主要的资源流动方式，传统的供应链根据企业功能，多属于单一生产销售环节，在市场经济下，这些企业会根据上游企业的产量和下游销量进行需要预测，这样就会导致除在供应链末端的环节，出现牛鞭效应，越往下游，需求预测都会叠加，就出现产能过剩了。在出现产能过剩之后，单一功能的企业只能通过裁员来节流，从而又影响整个供应链的人力投入，引发新的市场供求波动。</a:t>
            </a:r>
            <a:endParaRPr lang="zh-CN" altLang="en-US" sz="1200"/>
          </a:p>
        </p:txBody>
      </p:sp>
      <p:sp>
        <p:nvSpPr>
          <p:cNvPr id="19" name="矩形 18"/>
          <p:cNvSpPr/>
          <p:nvPr/>
        </p:nvSpPr>
        <p:spPr>
          <a:xfrm>
            <a:off x="4110355" y="2649855"/>
            <a:ext cx="4427220" cy="4050665"/>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ctr"/>
          <a:p>
            <a:pPr algn="ctr"/>
            <a:endParaRPr lang="zh-CN" altLang="en-US"/>
          </a:p>
        </p:txBody>
      </p:sp>
      <p:sp>
        <p:nvSpPr>
          <p:cNvPr id="20" name="圆角矩形 19"/>
          <p:cNvSpPr/>
          <p:nvPr/>
        </p:nvSpPr>
        <p:spPr>
          <a:xfrm>
            <a:off x="4317365" y="3493135"/>
            <a:ext cx="1228090" cy="63436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a:t>
            </a:r>
            <a:r>
              <a:rPr lang="zh-CN" altLang="en-US"/>
              <a:t>供应链</a:t>
            </a:r>
            <a:endParaRPr lang="zh-CN" altLang="en-US"/>
          </a:p>
        </p:txBody>
      </p:sp>
      <p:sp>
        <p:nvSpPr>
          <p:cNvPr id="21" name="圆角矩形 20"/>
          <p:cNvSpPr/>
          <p:nvPr/>
        </p:nvSpPr>
        <p:spPr>
          <a:xfrm>
            <a:off x="4327525" y="4295140"/>
            <a:ext cx="1228090" cy="63436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B</a:t>
            </a:r>
            <a:r>
              <a:rPr lang="zh-CN" altLang="en-US"/>
              <a:t>供应链</a:t>
            </a:r>
            <a:endParaRPr lang="zh-CN" altLang="en-US"/>
          </a:p>
        </p:txBody>
      </p:sp>
      <p:sp>
        <p:nvSpPr>
          <p:cNvPr id="22" name="圆角矩形 21"/>
          <p:cNvSpPr/>
          <p:nvPr/>
        </p:nvSpPr>
        <p:spPr>
          <a:xfrm>
            <a:off x="4317365" y="5909310"/>
            <a:ext cx="1228090" cy="63436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D</a:t>
            </a:r>
            <a:r>
              <a:rPr lang="zh-CN" altLang="en-US"/>
              <a:t>供应链</a:t>
            </a:r>
            <a:endParaRPr lang="zh-CN" altLang="en-US"/>
          </a:p>
        </p:txBody>
      </p:sp>
      <p:sp>
        <p:nvSpPr>
          <p:cNvPr id="23" name="圆角矩形 22"/>
          <p:cNvSpPr/>
          <p:nvPr/>
        </p:nvSpPr>
        <p:spPr>
          <a:xfrm>
            <a:off x="4327525" y="5078095"/>
            <a:ext cx="1228090" cy="63436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C</a:t>
            </a:r>
            <a:r>
              <a:rPr lang="zh-CN" altLang="en-US"/>
              <a:t>供应链</a:t>
            </a:r>
            <a:endParaRPr lang="zh-CN" altLang="en-US"/>
          </a:p>
        </p:txBody>
      </p:sp>
      <p:sp>
        <p:nvSpPr>
          <p:cNvPr id="24" name="圆角矩形 23"/>
          <p:cNvSpPr/>
          <p:nvPr/>
        </p:nvSpPr>
        <p:spPr>
          <a:xfrm>
            <a:off x="5981700" y="3522345"/>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a:t>
            </a:r>
            <a:r>
              <a:rPr lang="zh-CN" altLang="en-US"/>
              <a:t>企业</a:t>
            </a:r>
            <a:endParaRPr lang="zh-CN" altLang="en-US"/>
          </a:p>
        </p:txBody>
      </p:sp>
      <p:sp>
        <p:nvSpPr>
          <p:cNvPr id="25" name="圆角矩形 24"/>
          <p:cNvSpPr/>
          <p:nvPr/>
        </p:nvSpPr>
        <p:spPr>
          <a:xfrm>
            <a:off x="5971540" y="4295140"/>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C</a:t>
            </a:r>
            <a:r>
              <a:rPr lang="zh-CN" altLang="en-US"/>
              <a:t>企业</a:t>
            </a:r>
            <a:endParaRPr lang="zh-CN" altLang="en-US"/>
          </a:p>
        </p:txBody>
      </p:sp>
      <p:sp>
        <p:nvSpPr>
          <p:cNvPr id="26" name="圆角矩形 25"/>
          <p:cNvSpPr/>
          <p:nvPr/>
        </p:nvSpPr>
        <p:spPr>
          <a:xfrm>
            <a:off x="5981700" y="5142865"/>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E</a:t>
            </a:r>
            <a:r>
              <a:rPr lang="zh-CN" altLang="en-US"/>
              <a:t>企业</a:t>
            </a:r>
            <a:endParaRPr lang="zh-CN" altLang="en-US"/>
          </a:p>
        </p:txBody>
      </p:sp>
      <p:sp>
        <p:nvSpPr>
          <p:cNvPr id="27" name="圆角矩形 26"/>
          <p:cNvSpPr/>
          <p:nvPr/>
        </p:nvSpPr>
        <p:spPr>
          <a:xfrm>
            <a:off x="5981700" y="5974080"/>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G</a:t>
            </a:r>
            <a:r>
              <a:rPr lang="zh-CN" altLang="en-US"/>
              <a:t>企业</a:t>
            </a:r>
            <a:endParaRPr lang="zh-CN" altLang="en-US"/>
          </a:p>
        </p:txBody>
      </p:sp>
      <p:sp>
        <p:nvSpPr>
          <p:cNvPr id="28" name="圆角矩形 27"/>
          <p:cNvSpPr/>
          <p:nvPr/>
        </p:nvSpPr>
        <p:spPr>
          <a:xfrm>
            <a:off x="7289165" y="3519805"/>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B</a:t>
            </a:r>
            <a:r>
              <a:rPr lang="zh-CN" altLang="en-US"/>
              <a:t>企业</a:t>
            </a:r>
            <a:endParaRPr lang="zh-CN" altLang="en-US"/>
          </a:p>
        </p:txBody>
      </p:sp>
      <p:sp>
        <p:nvSpPr>
          <p:cNvPr id="29" name="圆角矩形 28"/>
          <p:cNvSpPr/>
          <p:nvPr/>
        </p:nvSpPr>
        <p:spPr>
          <a:xfrm>
            <a:off x="7289165" y="5957570"/>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H</a:t>
            </a:r>
            <a:r>
              <a:rPr lang="zh-CN" altLang="en-US"/>
              <a:t>企业</a:t>
            </a:r>
            <a:endParaRPr lang="zh-CN" altLang="en-US"/>
          </a:p>
        </p:txBody>
      </p:sp>
      <p:sp>
        <p:nvSpPr>
          <p:cNvPr id="30" name="圆角矩形 29"/>
          <p:cNvSpPr/>
          <p:nvPr/>
        </p:nvSpPr>
        <p:spPr>
          <a:xfrm>
            <a:off x="7289165" y="4295140"/>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D</a:t>
            </a:r>
            <a:r>
              <a:rPr lang="zh-CN" altLang="en-US"/>
              <a:t>企业</a:t>
            </a:r>
            <a:endParaRPr lang="zh-CN" altLang="en-US"/>
          </a:p>
        </p:txBody>
      </p:sp>
      <p:sp>
        <p:nvSpPr>
          <p:cNvPr id="31" name="圆角矩形 30"/>
          <p:cNvSpPr/>
          <p:nvPr/>
        </p:nvSpPr>
        <p:spPr>
          <a:xfrm>
            <a:off x="7289165" y="5078095"/>
            <a:ext cx="1099185" cy="50482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F</a:t>
            </a:r>
            <a:r>
              <a:rPr lang="zh-CN" altLang="en-US"/>
              <a:t>企业</a:t>
            </a:r>
            <a:endParaRPr lang="zh-CN" altLang="en-US"/>
          </a:p>
        </p:txBody>
      </p:sp>
      <p:sp>
        <p:nvSpPr>
          <p:cNvPr id="32" name="文本框 31"/>
          <p:cNvSpPr txBox="1"/>
          <p:nvPr/>
        </p:nvSpPr>
        <p:spPr>
          <a:xfrm>
            <a:off x="4198620" y="2649855"/>
            <a:ext cx="1079500" cy="368300"/>
          </a:xfrm>
          <a:prstGeom prst="rect">
            <a:avLst/>
          </a:prstGeom>
          <a:noFill/>
        </p:spPr>
        <p:txBody>
          <a:bodyPr wrap="square" rtlCol="0">
            <a:spAutoFit/>
          </a:bodyPr>
          <a:p>
            <a:r>
              <a:rPr lang="zh-CN" altLang="en-US"/>
              <a:t>大社区</a:t>
            </a:r>
            <a:r>
              <a:rPr lang="en-US" altLang="zh-CN"/>
              <a:t>A</a:t>
            </a:r>
            <a:endParaRPr lang="en-US" altLang="zh-CN"/>
          </a:p>
        </p:txBody>
      </p:sp>
      <p:sp>
        <p:nvSpPr>
          <p:cNvPr id="33" name="椭圆 32"/>
          <p:cNvSpPr/>
          <p:nvPr/>
        </p:nvSpPr>
        <p:spPr>
          <a:xfrm>
            <a:off x="9507220" y="2769235"/>
            <a:ext cx="2357120" cy="1386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a:t>
            </a:r>
            <a:r>
              <a:rPr lang="en-US" altLang="zh-CN"/>
              <a:t>B</a:t>
            </a:r>
            <a:endParaRPr lang="en-US" altLang="zh-CN"/>
          </a:p>
        </p:txBody>
      </p:sp>
      <p:sp>
        <p:nvSpPr>
          <p:cNvPr id="34" name="椭圆 33"/>
          <p:cNvSpPr/>
          <p:nvPr/>
        </p:nvSpPr>
        <p:spPr>
          <a:xfrm>
            <a:off x="9507220" y="4929505"/>
            <a:ext cx="2357120" cy="1386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大社区</a:t>
            </a:r>
            <a:r>
              <a:rPr lang="en-US" altLang="zh-CN"/>
              <a:t>C</a:t>
            </a:r>
            <a:endParaRPr lang="en-US" altLang="zh-CN"/>
          </a:p>
        </p:txBody>
      </p:sp>
      <p:sp>
        <p:nvSpPr>
          <p:cNvPr id="35" name="左右箭头 34"/>
          <p:cNvSpPr/>
          <p:nvPr/>
        </p:nvSpPr>
        <p:spPr>
          <a:xfrm>
            <a:off x="8537575" y="3254375"/>
            <a:ext cx="950595" cy="554990"/>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左右箭头 35"/>
          <p:cNvSpPr/>
          <p:nvPr/>
        </p:nvSpPr>
        <p:spPr>
          <a:xfrm>
            <a:off x="8556625" y="5383530"/>
            <a:ext cx="950595" cy="554990"/>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4110355" y="313690"/>
            <a:ext cx="7842885" cy="1938020"/>
          </a:xfrm>
          <a:prstGeom prst="rect">
            <a:avLst/>
          </a:prstGeom>
          <a:noFill/>
        </p:spPr>
        <p:txBody>
          <a:bodyPr wrap="square" rtlCol="0">
            <a:spAutoFit/>
          </a:bodyPr>
          <a:p>
            <a:r>
              <a:rPr lang="zh-CN" altLang="en-US" sz="1200"/>
              <a:t>在新型大社区集体社会，由于人力和财力，物力得到集聚高校利用，形成了众多的功能型企业，以及众多的领域供应链体系，这样的社会组织形态结构，可以防范左边传统企业和供应链带来的两个风险问题，一个是供求波动，也即是通过大社区内的供应链体系可以把盲目的市场需求预测，从分散无序的状态，形成有序的以大社区为经济体规模的市场需求预测，获得更加精准的真是市场需求规模，而大社区直接的跨区域市场需求预测，则可以即有大社区的每月每季度每年的固定日常市场需求进行精准计算，形成有序有周期的大社区定额采购，这种以社会组织形态星形分布式结构带来的优势，就如同区块链概念在实体世界的应用，一个是带来了大社区内部和之间的节点共识，一个是带来了节点之间的分布存储性能。另外这种社会组织形态，因为内部存在众多企业规模，相对于单一私人企业所带来的由于市场需求波动影响形成的裁员风险，可以像保险的功能一样的，分摊到大社区内，把暂时某一功能企业过剩的人力，分散到其他企业中，进行换岗轮岗，而不会出现单一私人企业那样的下岗失业，给社会带来新的问题。</a:t>
            </a:r>
            <a:endParaRPr lang="zh-CN"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矩形 5"/>
          <p:cNvSpPr/>
          <p:nvPr/>
        </p:nvSpPr>
        <p:spPr>
          <a:xfrm>
            <a:off x="158115" y="2432685"/>
            <a:ext cx="3950970" cy="424878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圆角矩形 6"/>
          <p:cNvSpPr/>
          <p:nvPr/>
        </p:nvSpPr>
        <p:spPr>
          <a:xfrm>
            <a:off x="405765" y="3314065"/>
            <a:ext cx="135636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支付体系</a:t>
            </a:r>
            <a:endParaRPr lang="zh-CN" altLang="en-US"/>
          </a:p>
        </p:txBody>
      </p:sp>
      <p:sp>
        <p:nvSpPr>
          <p:cNvPr id="8" name="圆角矩形 7"/>
          <p:cNvSpPr/>
          <p:nvPr/>
        </p:nvSpPr>
        <p:spPr>
          <a:xfrm>
            <a:off x="425450" y="3977640"/>
            <a:ext cx="135636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国家跨境结算体系</a:t>
            </a:r>
            <a:endParaRPr lang="zh-CN" altLang="en-US"/>
          </a:p>
        </p:txBody>
      </p:sp>
      <p:sp>
        <p:nvSpPr>
          <p:cNvPr id="11" name="圆角矩形 10"/>
          <p:cNvSpPr/>
          <p:nvPr/>
        </p:nvSpPr>
        <p:spPr>
          <a:xfrm>
            <a:off x="425450" y="4651375"/>
            <a:ext cx="135636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票据电子化平台</a:t>
            </a:r>
            <a:endParaRPr lang="zh-CN" altLang="en-US"/>
          </a:p>
        </p:txBody>
      </p:sp>
      <p:sp>
        <p:nvSpPr>
          <p:cNvPr id="12" name="圆角矩形 11"/>
          <p:cNvSpPr/>
          <p:nvPr/>
        </p:nvSpPr>
        <p:spPr>
          <a:xfrm>
            <a:off x="425450" y="5325110"/>
            <a:ext cx="135636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仓储电子化体系</a:t>
            </a:r>
            <a:endParaRPr lang="zh-CN" altLang="en-US"/>
          </a:p>
        </p:txBody>
      </p:sp>
      <p:sp>
        <p:nvSpPr>
          <p:cNvPr id="13" name="圆角矩形 12"/>
          <p:cNvSpPr/>
          <p:nvPr/>
        </p:nvSpPr>
        <p:spPr>
          <a:xfrm>
            <a:off x="425450" y="6007735"/>
            <a:ext cx="135636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物流综合管理体系</a:t>
            </a:r>
            <a:endParaRPr lang="zh-CN" altLang="en-US"/>
          </a:p>
        </p:txBody>
      </p:sp>
      <p:sp>
        <p:nvSpPr>
          <p:cNvPr id="14" name="圆角矩形 13"/>
          <p:cNvSpPr/>
          <p:nvPr/>
        </p:nvSpPr>
        <p:spPr>
          <a:xfrm>
            <a:off x="2129155" y="3314065"/>
            <a:ext cx="160401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供应链贸易联盟体系</a:t>
            </a:r>
            <a:endParaRPr lang="zh-CN" altLang="en-US"/>
          </a:p>
        </p:txBody>
      </p:sp>
      <p:sp>
        <p:nvSpPr>
          <p:cNvPr id="15" name="圆角矩形 14"/>
          <p:cNvSpPr/>
          <p:nvPr/>
        </p:nvSpPr>
        <p:spPr>
          <a:xfrm>
            <a:off x="2129155" y="3977640"/>
            <a:ext cx="1604645"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商业化数据技术服务</a:t>
            </a:r>
            <a:endParaRPr lang="zh-CN" altLang="en-US"/>
          </a:p>
        </p:txBody>
      </p:sp>
      <p:sp>
        <p:nvSpPr>
          <p:cNvPr id="18" name="圆角矩形 17"/>
          <p:cNvSpPr/>
          <p:nvPr/>
        </p:nvSpPr>
        <p:spPr>
          <a:xfrm>
            <a:off x="2129790" y="4651375"/>
            <a:ext cx="160401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跨境贸易融资体系</a:t>
            </a:r>
            <a:endParaRPr lang="zh-CN" altLang="en-US"/>
          </a:p>
        </p:txBody>
      </p:sp>
      <p:sp>
        <p:nvSpPr>
          <p:cNvPr id="19" name="圆角矩形 18"/>
          <p:cNvSpPr/>
          <p:nvPr/>
        </p:nvSpPr>
        <p:spPr>
          <a:xfrm>
            <a:off x="2129790" y="5325110"/>
            <a:ext cx="160401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企业商用信用体系</a:t>
            </a:r>
            <a:endParaRPr lang="zh-CN" altLang="en-US"/>
          </a:p>
        </p:txBody>
      </p:sp>
      <p:sp>
        <p:nvSpPr>
          <p:cNvPr id="20" name="圆角矩形 19"/>
          <p:cNvSpPr/>
          <p:nvPr/>
        </p:nvSpPr>
        <p:spPr>
          <a:xfrm>
            <a:off x="2129155" y="6007735"/>
            <a:ext cx="1604010" cy="525145"/>
          </a:xfrm>
          <a:prstGeom prst="roundRect">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p>
            <a:pPr algn="ctr"/>
            <a:r>
              <a:rPr lang="zh-CN" altLang="en-US"/>
              <a:t>跨境军事执法体系</a:t>
            </a:r>
            <a:endParaRPr lang="zh-CN" altLang="en-US"/>
          </a:p>
        </p:txBody>
      </p:sp>
      <p:sp>
        <p:nvSpPr>
          <p:cNvPr id="21" name="文本框 20"/>
          <p:cNvSpPr txBox="1"/>
          <p:nvPr/>
        </p:nvSpPr>
        <p:spPr>
          <a:xfrm>
            <a:off x="405765" y="2670175"/>
            <a:ext cx="1753235" cy="368300"/>
          </a:xfrm>
          <a:prstGeom prst="rect">
            <a:avLst/>
          </a:prstGeom>
          <a:noFill/>
        </p:spPr>
        <p:txBody>
          <a:bodyPr wrap="square" rtlCol="0">
            <a:spAutoFit/>
          </a:bodyPr>
          <a:p>
            <a:r>
              <a:rPr lang="zh-CN" altLang="en-US"/>
              <a:t>跨国贸易平台</a:t>
            </a:r>
            <a:endParaRPr lang="zh-CN" altLang="en-US"/>
          </a:p>
        </p:txBody>
      </p:sp>
      <p:sp>
        <p:nvSpPr>
          <p:cNvPr id="22" name="椭圆 21"/>
          <p:cNvSpPr/>
          <p:nvPr/>
        </p:nvSpPr>
        <p:spPr>
          <a:xfrm>
            <a:off x="5001260" y="2511425"/>
            <a:ext cx="1259205" cy="9607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A</a:t>
            </a:r>
            <a:r>
              <a:rPr lang="zh-CN" altLang="en-US"/>
              <a:t>企业</a:t>
            </a:r>
            <a:endParaRPr lang="zh-CN" altLang="en-US"/>
          </a:p>
        </p:txBody>
      </p:sp>
      <p:sp>
        <p:nvSpPr>
          <p:cNvPr id="23" name="椭圆 22"/>
          <p:cNvSpPr/>
          <p:nvPr/>
        </p:nvSpPr>
        <p:spPr>
          <a:xfrm>
            <a:off x="5069840" y="5661025"/>
            <a:ext cx="1259205" cy="9607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B</a:t>
            </a:r>
            <a:r>
              <a:rPr lang="zh-CN" altLang="en-US"/>
              <a:t>供应链</a:t>
            </a:r>
            <a:endParaRPr lang="zh-CN" altLang="en-US"/>
          </a:p>
        </p:txBody>
      </p:sp>
      <p:sp>
        <p:nvSpPr>
          <p:cNvPr id="24" name="椭圆 23"/>
          <p:cNvSpPr/>
          <p:nvPr/>
        </p:nvSpPr>
        <p:spPr>
          <a:xfrm>
            <a:off x="7981315" y="2848610"/>
            <a:ext cx="2397125" cy="1802765"/>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solidFill>
                  <a:schemeClr val="tx1"/>
                </a:solidFill>
              </a:rPr>
              <a:t>A</a:t>
            </a:r>
            <a:r>
              <a:rPr lang="zh-CN" altLang="en-US">
                <a:solidFill>
                  <a:schemeClr val="tx1"/>
                </a:solidFill>
              </a:rPr>
              <a:t>国家</a:t>
            </a:r>
            <a:endParaRPr lang="zh-CN" altLang="en-US">
              <a:solidFill>
                <a:schemeClr val="tx1"/>
              </a:solidFill>
            </a:endParaRPr>
          </a:p>
        </p:txBody>
      </p:sp>
      <p:sp>
        <p:nvSpPr>
          <p:cNvPr id="25" name="椭圆 24"/>
          <p:cNvSpPr/>
          <p:nvPr/>
        </p:nvSpPr>
        <p:spPr>
          <a:xfrm>
            <a:off x="6645275" y="4145280"/>
            <a:ext cx="3030220" cy="186245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B</a:t>
            </a:r>
            <a:r>
              <a:rPr lang="zh-CN" altLang="en-US"/>
              <a:t>国家</a:t>
            </a:r>
            <a:endParaRPr lang="zh-CN" altLang="en-US"/>
          </a:p>
        </p:txBody>
      </p:sp>
      <p:sp>
        <p:nvSpPr>
          <p:cNvPr id="26" name="椭圆 25"/>
          <p:cNvSpPr/>
          <p:nvPr/>
        </p:nvSpPr>
        <p:spPr>
          <a:xfrm>
            <a:off x="9011920" y="3987165"/>
            <a:ext cx="2565400" cy="20205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a:t>C</a:t>
            </a:r>
            <a:r>
              <a:rPr lang="zh-CN" altLang="en-US"/>
              <a:t>国家</a:t>
            </a:r>
            <a:endParaRPr lang="zh-CN" altLang="en-US"/>
          </a:p>
        </p:txBody>
      </p:sp>
      <p:sp>
        <p:nvSpPr>
          <p:cNvPr id="27" name="左右箭头 26"/>
          <p:cNvSpPr/>
          <p:nvPr/>
        </p:nvSpPr>
        <p:spPr>
          <a:xfrm>
            <a:off x="4079875" y="2769235"/>
            <a:ext cx="921385" cy="44577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左右箭头 27"/>
          <p:cNvSpPr/>
          <p:nvPr/>
        </p:nvSpPr>
        <p:spPr>
          <a:xfrm>
            <a:off x="4148455" y="5918200"/>
            <a:ext cx="921385" cy="44577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9" name="左右箭头 28"/>
          <p:cNvSpPr/>
          <p:nvPr/>
        </p:nvSpPr>
        <p:spPr>
          <a:xfrm>
            <a:off x="4079875" y="3541395"/>
            <a:ext cx="3900805" cy="44577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左右箭头 29"/>
          <p:cNvSpPr/>
          <p:nvPr/>
        </p:nvSpPr>
        <p:spPr>
          <a:xfrm>
            <a:off x="4109085" y="4691380"/>
            <a:ext cx="2536825" cy="44577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左右箭头 30"/>
          <p:cNvSpPr/>
          <p:nvPr/>
        </p:nvSpPr>
        <p:spPr>
          <a:xfrm>
            <a:off x="4148455" y="5176520"/>
            <a:ext cx="5209540" cy="44577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椭圆 31"/>
          <p:cNvSpPr/>
          <p:nvPr/>
        </p:nvSpPr>
        <p:spPr>
          <a:xfrm>
            <a:off x="5001260" y="3839210"/>
            <a:ext cx="1259205" cy="9607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t>C</a:t>
            </a:r>
            <a:r>
              <a:rPr lang="zh-CN" altLang="en-US"/>
              <a:t>支付</a:t>
            </a:r>
            <a:endParaRPr lang="zh-CN" altLang="en-US"/>
          </a:p>
        </p:txBody>
      </p:sp>
      <p:sp>
        <p:nvSpPr>
          <p:cNvPr id="33" name="左右箭头 32"/>
          <p:cNvSpPr/>
          <p:nvPr/>
        </p:nvSpPr>
        <p:spPr>
          <a:xfrm>
            <a:off x="4109085" y="4097020"/>
            <a:ext cx="921385" cy="445770"/>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文本框 33"/>
          <p:cNvSpPr txBox="1"/>
          <p:nvPr/>
        </p:nvSpPr>
        <p:spPr>
          <a:xfrm>
            <a:off x="292100" y="127635"/>
            <a:ext cx="11607800" cy="2245360"/>
          </a:xfrm>
          <a:prstGeom prst="rect">
            <a:avLst/>
          </a:prstGeom>
          <a:noFill/>
        </p:spPr>
        <p:txBody>
          <a:bodyPr wrap="square" rtlCol="0">
            <a:spAutoFit/>
          </a:bodyPr>
          <a:p>
            <a:r>
              <a:rPr lang="zh-CN" altLang="en-US" sz="1400"/>
              <a:t>全球贸易如果不可避免成为趋势，星球文明注定成为一个新时代整体，那么跨国贸易平台就有存在的必要性。一个国家社会，一个星球文明，都需要解决三个基本问题，权力传承、资源流动、物质支配。建立这样一个跨国贸易平台，把用户或者客户的接入非常简单，降低接入成本，整合跨国区域由于地域文化差异，或者发展差异，而导致的多边利益问题，但凡同一笔贸易交易，只要接入该跨国贸易平台，那么沿途接入的服务资源和区域国家，都可以即由该次贸易而获得收益，但是必须提供必要的资源和人力服务，譬如军队护送，特别在一个多边军事区域，如图中重叠的几个椭圆形一样，多边军事区域可以构建联合政府进行治理，贸易经过该处，需要提供军队保护贸易不受侵犯，那么会按照人力投入比例，返还定额费用收益，完成整个星球跨国资源流动整合。在多边国家重叠的区域，可以进行共同投资，有钱出钱，有人出人，有地出地，资产收益，按照比例，共同持有，共同治理，共同负责，实现跨国集体主义形态。大社区集体社会形态，有很多好处，其中一个是可以按照大社区划分区域，这个区域足够大规模（不是街道社区），可以把众多民族种族，归纳到大社区进行治理，淡化各自民族种族冲突，以集体利益为目标凝聚彼此之间的共识，以多边民族种族调解委员会代替日常政府机构，引导大社区内的矛盾纠纷，首先使用民族种族调解委员会进行处理，而不是行政政府或者宗教教权，弱化这三者之间的直接矛盾冲突，实现多边和平共处。</a:t>
            </a:r>
            <a:endParaRPr lang="zh-CN" altLang="en-US" sz="140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7714</Words>
  <Application>WPS 演示</Application>
  <PresentationFormat>宽屏</PresentationFormat>
  <Paragraphs>624</Paragraphs>
  <Slides>13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Arial</vt:lpstr>
      <vt:lpstr>宋体</vt:lpstr>
      <vt:lpstr>Wingdings</vt:lpstr>
      <vt:lpstr>Calibri</vt:lpstr>
      <vt:lpstr>DejaVu Sans</vt:lpstr>
      <vt:lpstr>Droid Sans Fallback</vt:lpstr>
      <vt:lpstr>微软雅黑</vt:lpstr>
      <vt:lpstr>宋体</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fengding</dc:creator>
  <cp:lastModifiedBy>fengding</cp:lastModifiedBy>
  <cp:revision>835</cp:revision>
  <dcterms:created xsi:type="dcterms:W3CDTF">2018-08-20T13:22:16Z</dcterms:created>
  <dcterms:modified xsi:type="dcterms:W3CDTF">2018-08-20T13:22:16Z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2052-10.1.0.6634</vt:lpwstr>
  </property>
</Properties>
</file>