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3.png" ContentType="image/png"/>
  <Override PartName="/ppt/media/media1.mp4" ContentType="video/mp4"/>
  <Override PartName="/ppt/media/image2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88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4188240"/>
            <a:ext cx="634788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418824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3862080" y="418824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4188240"/>
            <a:ext cx="204372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755800" y="4188240"/>
            <a:ext cx="204372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4902120" y="4188240"/>
            <a:ext cx="204372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880" cy="3881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880" cy="38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88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418824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880" cy="3881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862080" y="418824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4188240"/>
            <a:ext cx="634788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88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4188240"/>
            <a:ext cx="634788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418824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3862080" y="418824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4188240"/>
            <a:ext cx="204372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2755800" y="4188240"/>
            <a:ext cx="204372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4902120" y="4188240"/>
            <a:ext cx="204372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880" cy="38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88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418824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862080" y="418824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4188240"/>
            <a:ext cx="6347880" cy="18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7920" y="-7920"/>
            <a:ext cx="9169200" cy="6873480"/>
            <a:chOff x="-7920" y="-7920"/>
            <a:chExt cx="9169200" cy="6873480"/>
          </a:xfrm>
        </p:grpSpPr>
        <p:sp>
          <p:nvSpPr>
            <p:cNvPr id="1" name="CustomShape 2"/>
            <p:cNvSpPr/>
            <p:nvPr/>
          </p:nvSpPr>
          <p:spPr>
            <a:xfrm>
              <a:off x="-7920" y="4013280"/>
              <a:ext cx="456840" cy="285228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4920"/>
              <a:ext cx="4022640" cy="268272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196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480" y="0"/>
              <a:ext cx="2269800" cy="686556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760" y="-7920"/>
              <a:ext cx="1947600" cy="686556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760" y="3919680"/>
              <a:ext cx="2512800" cy="293796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7920"/>
              <a:ext cx="2142720" cy="686556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6200" y="-7920"/>
              <a:ext cx="856800" cy="686556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7920"/>
              <a:ext cx="1066320" cy="686556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59680" y="4894200"/>
              <a:ext cx="1095120" cy="196344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7920" y="-7920"/>
            <a:ext cx="9169200" cy="6873480"/>
            <a:chOff x="-7920" y="-7920"/>
            <a:chExt cx="9169200" cy="687348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4920"/>
              <a:ext cx="4022640" cy="268272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196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480" y="0"/>
              <a:ext cx="2269800" cy="686556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760" y="-7920"/>
              <a:ext cx="1947600" cy="686556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760" y="3919680"/>
              <a:ext cx="2512800" cy="293796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7920"/>
              <a:ext cx="2142720" cy="686556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6200" y="-7920"/>
              <a:ext cx="856800" cy="686556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77320" y="-7920"/>
              <a:ext cx="1066320" cy="686556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59680" y="4894200"/>
              <a:ext cx="1095120" cy="196344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7920" y="-7920"/>
              <a:ext cx="863280" cy="569700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单击此处编辑母版标题样式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880"/>
            <a:ext cx="6840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7E66669-51E8-4BE1-BE92-995B4A23127D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3/27/18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880"/>
            <a:ext cx="462240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5080" y="6041880"/>
            <a:ext cx="5122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AA3988A-E0EB-4F8E-A4F4-2DD05928D16C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&lt;编号&gt;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单击鼠标编辑大纲文字格式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第二个大纲级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第三大纲级别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第四大纲级别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第五大纲级别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第六大纲级别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第七大纲级别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7920" y="-7920"/>
            <a:ext cx="9169200" cy="6873480"/>
            <a:chOff x="-7920" y="-7920"/>
            <a:chExt cx="9169200" cy="6873480"/>
          </a:xfrm>
        </p:grpSpPr>
        <p:sp>
          <p:nvSpPr>
            <p:cNvPr id="64" name="CustomShape 2"/>
            <p:cNvSpPr/>
            <p:nvPr/>
          </p:nvSpPr>
          <p:spPr>
            <a:xfrm>
              <a:off x="-7920" y="4013280"/>
              <a:ext cx="456840" cy="285228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4920"/>
              <a:ext cx="4022640" cy="268272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196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480" y="0"/>
              <a:ext cx="2269800" cy="686556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760" y="-7920"/>
              <a:ext cx="1947600" cy="686556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760" y="3919680"/>
              <a:ext cx="2512800" cy="293796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7920"/>
              <a:ext cx="2142720" cy="686556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6200" y="-7920"/>
              <a:ext cx="856800" cy="686556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77320" y="-7920"/>
              <a:ext cx="1066320" cy="686556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59680" y="4894200"/>
              <a:ext cx="1095120" cy="196344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单击此处编辑母版标题样式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880" cy="38811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单击此处编辑母版文本样式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二级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三级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四级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五级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880"/>
            <a:ext cx="6840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EEF1E61-5D1D-4C87-A171-ED2E8BAD0135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3/27/18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880"/>
            <a:ext cx="462240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5080" y="6041880"/>
            <a:ext cx="5122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B02C309-9E64-47EB-B562-2CD2DD12B14F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&lt;编号&gt;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video" Target="../media/media1.mp4"/><Relationship Id="rId2" Type="http://schemas.microsoft.com/office/2007/relationships/media" Target="../media/media1.mp4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36600" y="1150920"/>
            <a:ext cx="5822640" cy="10918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b="1" lang="en-US" sz="5400" spc="-1" strike="noStrike">
                <a:solidFill>
                  <a:srgbClr val="ff0000"/>
                </a:solidFill>
                <a:latin typeface="华文仿宋"/>
                <a:ea typeface="华文仿宋"/>
              </a:rPr>
              <a:t>”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7472520" y="6110280"/>
            <a:ext cx="1464840" cy="491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06200" y="2862360"/>
            <a:ext cx="8830800" cy="604440"/>
          </a:xfrm>
          <a:prstGeom prst="rect">
            <a:avLst/>
          </a:prstGeom>
          <a:solidFill>
            <a:schemeClr val="bg2">
              <a:alpha val="31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b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华文仿宋"/>
                <a:ea typeface="华文仿宋"/>
              </a:rPr>
              <a:t>“</a:t>
            </a:r>
            <a:r>
              <a:rPr b="1" lang="en-US" sz="2800" spc="-1" strike="noStrike">
                <a:solidFill>
                  <a:srgbClr val="000000"/>
                </a:solidFill>
                <a:latin typeface="华文仿宋"/>
                <a:ea typeface="华文仿宋"/>
              </a:rPr>
              <a:t>警钟长鸣”</a:t>
            </a:r>
            <a:r>
              <a:rPr b="1" lang="en-US" sz="2800" spc="-1" strike="noStrike">
                <a:solidFill>
                  <a:srgbClr val="000000"/>
                </a:solidFill>
                <a:latin typeface="华文仿宋"/>
                <a:ea typeface="华文仿宋"/>
              </a:rPr>
              <a:t>2016</a:t>
            </a:r>
            <a:r>
              <a:rPr b="1" lang="en-US" sz="2800" spc="-1" strike="noStrike">
                <a:solidFill>
                  <a:srgbClr val="000000"/>
                </a:solidFill>
                <a:latin typeface="华文仿宋"/>
                <a:ea typeface="华文仿宋"/>
              </a:rPr>
              <a:t>年民航事故症候案例讲解系列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5587920" y="3965400"/>
            <a:ext cx="1142640" cy="409320"/>
          </a:xfrm>
          <a:prstGeom prst="rect">
            <a:avLst/>
          </a:prstGeom>
          <a:solidFill>
            <a:schemeClr val="bg2">
              <a:alpha val="31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华文仿宋"/>
                <a:ea typeface="华文仿宋"/>
              </a:rPr>
              <a:t>第一期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378000" y="409680"/>
            <a:ext cx="644652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latin typeface="Trebuchet MS"/>
              </a:rPr>
              <a:t>违章分析</a:t>
            </a:r>
            <a:br/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614520" y="1986120"/>
            <a:ext cx="7760880" cy="2909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800" spc="-1" strike="noStrike">
                <a:solidFill>
                  <a:srgbClr val="000000"/>
                </a:solidFill>
                <a:latin typeface="华文仿宋"/>
                <a:ea typeface="华文仿宋"/>
              </a:rPr>
              <a:t>副驾驶没有接受高高原训练，不具备资质。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800" spc="-1" strike="noStrike">
                <a:solidFill>
                  <a:srgbClr val="ff0000"/>
                </a:solidFill>
                <a:latin typeface="STFangsong"/>
                <a:ea typeface="STFangsong"/>
              </a:rPr>
              <a:t>未满足运行资质要求实施飞行属于 </a:t>
            </a:r>
            <a:r>
              <a:rPr b="1" lang="en-US" sz="2800" spc="-1" strike="noStrike">
                <a:solidFill>
                  <a:srgbClr val="ff0000"/>
                </a:solidFill>
                <a:latin typeface="微软雅黑"/>
                <a:ea typeface="微软雅黑"/>
              </a:rPr>
              <a:t>严重差错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24" dur="indefinite" restart="never" nodeType="tmRoot">
          <p:childTnLst>
            <p:seq>
              <p:cTn id="2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07960" y="1003320"/>
            <a:ext cx="644652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latin typeface="Trebuchet MS"/>
              </a:rPr>
              <a:t>违章分析</a:t>
            </a:r>
            <a:br/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314280" y="1924200"/>
            <a:ext cx="7216560" cy="291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400" spc="-1" strike="noStrike">
                <a:solidFill>
                  <a:srgbClr val="000000"/>
                </a:solidFill>
                <a:latin typeface="华文仿宋"/>
                <a:ea typeface="微软雅黑"/>
              </a:rPr>
              <a:t>飞机达到一万英尺时飞行机组没有用氧（因等待天气原因，一万英尺持续</a:t>
            </a:r>
            <a:r>
              <a:rPr b="1" lang="en-US" sz="2400" spc="-1" strike="noStrike">
                <a:solidFill>
                  <a:srgbClr val="000000"/>
                </a:solidFill>
                <a:latin typeface="华文仿宋"/>
                <a:ea typeface="微软雅黑"/>
              </a:rPr>
              <a:t>56</a:t>
            </a:r>
            <a:r>
              <a:rPr b="1" lang="en-US" sz="2400" spc="-1" strike="noStrike">
                <a:solidFill>
                  <a:srgbClr val="000000"/>
                </a:solidFill>
                <a:latin typeface="华文仿宋"/>
                <a:ea typeface="微软雅黑"/>
              </a:rPr>
              <a:t>分钟）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400" spc="-1" strike="noStrike">
                <a:solidFill>
                  <a:srgbClr val="ff0000"/>
                </a:solidFill>
                <a:latin typeface="华文仿宋"/>
                <a:ea typeface="微软雅黑"/>
              </a:rPr>
              <a:t>未满足（公司）运行规范或（特殊）限制要求实施飞行属于 </a:t>
            </a:r>
            <a:r>
              <a:rPr b="1" lang="en-US" sz="2400" spc="-1" strike="noStrike">
                <a:solidFill>
                  <a:srgbClr val="ff0000"/>
                </a:solidFill>
                <a:latin typeface="微软雅黑"/>
                <a:ea typeface="微软雅黑"/>
              </a:rPr>
              <a:t>一般差错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26" dur="indefinite" restart="never" nodeType="tmRoot">
          <p:childTnLst>
            <p:seq>
              <p:cTn id="2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07960" y="487440"/>
            <a:ext cx="644652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latin typeface="Trebuchet MS"/>
              </a:rPr>
              <a:t>违章分析</a:t>
            </a:r>
            <a:br/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507960" y="2473200"/>
            <a:ext cx="7760880" cy="291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000000"/>
                </a:solidFill>
                <a:latin typeface="STFangsong"/>
                <a:ea typeface="STFangsong"/>
              </a:rPr>
              <a:t>运行手册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6.52.3.2 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在进近过程中没有建立稳定进近的情况下，应中断进近，强制复飞：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（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1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） 在仪表条件下（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IMC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）低于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1000 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英尺（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AFE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）或在能见条件下（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VMC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）低于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500 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英尺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（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AFE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）没有建立稳定进近；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（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6.52.3.3 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在进近过程中出现以下影响安全进近着陆的不正常情况时应复飞：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（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4</a:t>
            </a:r>
            <a:r>
              <a:rPr b="1" lang="en-US" sz="2000" spc="-1" strike="noStrike">
                <a:solidFill>
                  <a:srgbClr val="ff0000"/>
                </a:solidFill>
                <a:latin typeface="STFangsong"/>
                <a:ea typeface="STFangsong"/>
              </a:rPr>
              <a:t>） 最后进近中遇到恶劣天气（雷雨、大风或风切变），影响着陆安全；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588960" y="1809720"/>
            <a:ext cx="7216560" cy="131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400" spc="-1" strike="noStrike">
                <a:solidFill>
                  <a:srgbClr val="404040"/>
                </a:solidFill>
                <a:latin typeface="STFangsong"/>
                <a:ea typeface="STFangsong"/>
              </a:rPr>
              <a:t>决断高后副驾驶提醒不能见，机长未执行复飞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28" dur="indefinite" restart="never" nodeType="tmRoot">
          <p:childTnLst>
            <p:seq>
              <p:cTn id="2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507960" y="1003320"/>
            <a:ext cx="644652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latin typeface="Trebuchet MS"/>
              </a:rPr>
              <a:t>违章分析</a:t>
            </a:r>
            <a:br/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133200" y="1590840"/>
            <a:ext cx="7760880" cy="2909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85920" indent="-38556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400" spc="-1" strike="noStrike">
                <a:solidFill>
                  <a:srgbClr val="000000"/>
                </a:solidFill>
                <a:latin typeface="STFangsong"/>
                <a:ea typeface="STFangsong"/>
              </a:rPr>
              <a:t>决断高后副驾驶提醒不能见，机长存在再”闷”一下就看到跑道的心态，导致飞机 提前场外触地。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起飞或着陆过程中，冲出、偏出跑道或跑道外接地属于 </a:t>
            </a:r>
            <a:r>
              <a:rPr b="1" lang="en-US" sz="1800" spc="-1" strike="noStrike">
                <a:solidFill>
                  <a:srgbClr val="ff0000"/>
                </a:solidFill>
                <a:latin typeface="Microsoft YaHei"/>
                <a:ea typeface="Microsoft YaHei"/>
              </a:rPr>
              <a:t>严重事故症候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几近发生的可控飞行撞地属于 </a:t>
            </a:r>
            <a:r>
              <a:rPr b="1" lang="en-US" sz="1800" spc="-1" strike="noStrike">
                <a:solidFill>
                  <a:srgbClr val="ff0000"/>
                </a:solidFill>
                <a:latin typeface="Microsoft YaHei"/>
                <a:ea typeface="Microsoft YaHei"/>
              </a:rPr>
              <a:t>严重事故症候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未被列为事故的航空器结构受损或发动机解体，包括非包容性涡轮发动机失效属于 </a:t>
            </a:r>
            <a:r>
              <a:rPr b="1" lang="en-US" sz="1800" spc="-1" strike="noStrike">
                <a:solidFill>
                  <a:srgbClr val="ff0000"/>
                </a:solidFill>
                <a:latin typeface="Microsoft YaHei"/>
                <a:ea typeface="Microsoft YaHei"/>
              </a:rPr>
              <a:t>严重事故症候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轮胎爆破或脱层，造成航空器其他部位受损或影响航空器正常操纵属于</a:t>
            </a:r>
            <a:r>
              <a:rPr b="1" lang="en-US" sz="1800" spc="-1" strike="noStrike">
                <a:solidFill>
                  <a:srgbClr val="ff0000"/>
                </a:solidFill>
                <a:latin typeface="Microsoft YaHei"/>
                <a:ea typeface="Microsoft YaHei"/>
              </a:rPr>
              <a:t>一般事故症候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 </a:t>
            </a: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民航局规定，凡是未建立目视参考，低于最低下降高度</a:t>
            </a: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/</a:t>
            </a: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高和决断高度。高飞行的事件，航班责任机长 </a:t>
            </a:r>
            <a:r>
              <a:rPr b="1" lang="en-US" sz="1800" spc="-1" strike="noStrike">
                <a:solidFill>
                  <a:srgbClr val="ff0000"/>
                </a:solidFill>
                <a:latin typeface="Microsoft YaHei"/>
                <a:ea typeface="Microsoft YaHei"/>
              </a:rPr>
              <a:t>一律吊销执照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30" dur="indefinite" restart="never" nodeType="tmRoot">
          <p:childTnLst>
            <p:seq>
              <p:cTn id="3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352440" y="1890720"/>
            <a:ext cx="8135640" cy="41414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TextShape 2"/>
          <p:cNvSpPr txBox="1"/>
          <p:nvPr/>
        </p:nvSpPr>
        <p:spPr>
          <a:xfrm>
            <a:off x="504720" y="539640"/>
            <a:ext cx="644796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latin typeface="Trebuchet MS"/>
              </a:rPr>
              <a:t>处罚结果</a:t>
            </a:r>
            <a:br/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TextShape 3"/>
          <p:cNvSpPr txBox="1"/>
          <p:nvPr/>
        </p:nvSpPr>
        <p:spPr>
          <a:xfrm>
            <a:off x="504720" y="2036880"/>
            <a:ext cx="7762680" cy="291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400" spc="-1" strike="noStrike">
                <a:solidFill>
                  <a:srgbClr val="ffffff"/>
                </a:solidFill>
                <a:latin typeface="STFangsong"/>
                <a:ea typeface="STFangsong"/>
              </a:rPr>
              <a:t>        </a:t>
            </a:r>
            <a:r>
              <a:rPr b="1" lang="en-US" sz="2400" spc="-1" strike="noStrike">
                <a:solidFill>
                  <a:srgbClr val="ffffff"/>
                </a:solidFill>
                <a:latin typeface="STFangsong"/>
                <a:ea typeface="STFangsong"/>
              </a:rPr>
              <a:t>局方处罚：两个机长吊销执照 、暂扣副驾驶执照，削减东川</a:t>
            </a:r>
            <a:r>
              <a:rPr b="1" lang="en-US" sz="2400" spc="-1" strike="noStrike">
                <a:solidFill>
                  <a:srgbClr val="ffffff"/>
                </a:solidFill>
                <a:latin typeface="STFangsong"/>
                <a:ea typeface="STFangsong"/>
              </a:rPr>
              <a:t>10%</a:t>
            </a:r>
            <a:r>
              <a:rPr b="1" lang="en-US" sz="2400" spc="-1" strike="noStrike">
                <a:solidFill>
                  <a:srgbClr val="ffffff"/>
                </a:solidFill>
                <a:latin typeface="STFangsong"/>
                <a:ea typeface="STFangsong"/>
              </a:rPr>
              <a:t>运量，资质作假罚款</a:t>
            </a:r>
            <a:r>
              <a:rPr b="1" lang="en-US" sz="2400" spc="-1" strike="noStrike">
                <a:solidFill>
                  <a:srgbClr val="ffffff"/>
                </a:solidFill>
                <a:latin typeface="STFangsong"/>
                <a:ea typeface="STFangsong"/>
              </a:rPr>
              <a:t>5</a:t>
            </a:r>
            <a:r>
              <a:rPr b="1" lang="en-US" sz="2400" spc="-1" strike="noStrike">
                <a:solidFill>
                  <a:srgbClr val="ffffff"/>
                </a:solidFill>
                <a:latin typeface="STFangsong"/>
                <a:ea typeface="STFangsong"/>
              </a:rPr>
              <a:t>万，东川不得新增加航班。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400" spc="-1" strike="noStrike">
                <a:solidFill>
                  <a:srgbClr val="ffffff"/>
                </a:solidFill>
                <a:latin typeface="STFangsong"/>
                <a:ea typeface="STFangsong"/>
              </a:rPr>
              <a:t>　　东航康定事件处理：两名机长终身停飞，吊销执照。副驾驶执照暂扣六个月。暂停加班包机新增航线，对高高原运行进行限制，削减运行总量。公司副总、总经理、党委书记都进行降级。运行副总免职。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32" dur="indefinite" restart="never" nodeType="tmRoot">
          <p:childTnLst>
            <p:seq>
              <p:cTn id="3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650880" y="1469880"/>
            <a:ext cx="6446520" cy="99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微软雅黑"/>
                <a:ea typeface="微软雅黑"/>
              </a:rPr>
              <a:t>规章</a:t>
            </a:r>
            <a:r>
              <a:rPr b="1" lang="en-US" sz="4400" spc="-1" strike="noStrike">
                <a:solidFill>
                  <a:srgbClr val="ff0000"/>
                </a:solidFill>
                <a:latin typeface="微软雅黑"/>
                <a:ea typeface="微软雅黑"/>
              </a:rPr>
              <a:t>=</a:t>
            </a:r>
            <a:r>
              <a:rPr b="1" lang="en-US" sz="4400" spc="-1" strike="noStrike">
                <a:solidFill>
                  <a:srgbClr val="ff0000"/>
                </a:solidFill>
                <a:latin typeface="微软雅黑"/>
                <a:ea typeface="微软雅黑"/>
              </a:rPr>
              <a:t>生命线</a:t>
            </a:r>
            <a:br/>
            <a:br/>
            <a:br/>
            <a:r>
              <a:rPr b="1" lang="en-US" sz="4400" spc="-1" strike="noStrike">
                <a:solidFill>
                  <a:srgbClr val="ff0000"/>
                </a:solidFill>
                <a:latin typeface="微软雅黑"/>
                <a:ea typeface="微软雅黑"/>
              </a:rPr>
              <a:t>遵守规章</a:t>
            </a:r>
            <a:r>
              <a:rPr b="1" lang="en-US" sz="4400" spc="-1" strike="noStrike">
                <a:solidFill>
                  <a:srgbClr val="ff0000"/>
                </a:solidFill>
                <a:latin typeface="微软雅黑"/>
                <a:ea typeface="微软雅黑"/>
              </a:rPr>
              <a:t>=</a:t>
            </a:r>
            <a:r>
              <a:rPr b="1" lang="en-US" sz="4400" spc="-1" strike="noStrike">
                <a:solidFill>
                  <a:srgbClr val="ff0000"/>
                </a:solidFill>
                <a:latin typeface="微软雅黑"/>
                <a:ea typeface="微软雅黑"/>
              </a:rPr>
              <a:t>珍爱生命</a:t>
            </a:r>
            <a:br/>
            <a:endParaRPr b="0" lang="en-US" sz="44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p:timing>
    <p:tnLst>
      <p:par>
        <p:cTn id="34" dur="indefinite" restart="never" nodeType="tmRoot">
          <p:childTnLst>
            <p:seq>
              <p:cTn id="3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638280" y="1981080"/>
            <a:ext cx="6447960" cy="99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微软雅黑"/>
                <a:ea typeface="微软雅黑"/>
              </a:rPr>
              <a:t>飞行安全</a:t>
            </a:r>
            <a:br/>
            <a:br/>
            <a:br/>
            <a:r>
              <a:rPr b="1" lang="en-US" sz="4400" spc="-1" strike="noStrike">
                <a:solidFill>
                  <a:srgbClr val="ff0000"/>
                </a:solidFill>
                <a:latin typeface="微软雅黑"/>
                <a:ea typeface="微软雅黑"/>
              </a:rPr>
              <a:t>身体安康</a:t>
            </a:r>
            <a:endParaRPr b="0" lang="en-US" sz="44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p:timing>
    <p:tnLst>
      <p:par>
        <p:cTn id="36" dur="indefinite" restart="never" nodeType="tmRoot">
          <p:childTnLst>
            <p:seq>
              <p:cTn id="3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627120" y="2585880"/>
            <a:ext cx="6446520" cy="99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微软雅黑"/>
                <a:ea typeface="微软雅黑"/>
              </a:rPr>
              <a:t>谢谢</a:t>
            </a:r>
            <a:endParaRPr b="0" lang="en-US" sz="4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7483320" y="6086520"/>
            <a:ext cx="1466640" cy="491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38" dur="indefinite" restart="never" nodeType="tmRoot">
          <p:childTnLst>
            <p:seq>
              <p:cTn id="3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46120" y="2292480"/>
            <a:ext cx="7098840" cy="150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rebuchet MS"/>
              </a:rPr>
              <a:t>2016</a:t>
            </a:r>
            <a:r>
              <a:rPr b="0" lang="en-US" sz="4000" spc="-1" strike="noStrike">
                <a:solidFill>
                  <a:srgbClr val="000000"/>
                </a:solidFill>
                <a:latin typeface="Trebuchet MS"/>
              </a:rPr>
              <a:t>年</a:t>
            </a:r>
            <a:r>
              <a:rPr b="0" lang="en-US" sz="4000" spc="-1" strike="noStrike">
                <a:solidFill>
                  <a:srgbClr val="000000"/>
                </a:solidFill>
                <a:latin typeface="Trebuchet MS"/>
              </a:rPr>
              <a:t>5</a:t>
            </a:r>
            <a:r>
              <a:rPr b="0" lang="en-US" sz="4000" spc="-1" strike="noStrike">
                <a:solidFill>
                  <a:srgbClr val="000000"/>
                </a:solidFill>
                <a:latin typeface="Trebuchet MS"/>
              </a:rPr>
              <a:t>月</a:t>
            </a:r>
            <a:r>
              <a:rPr b="0" lang="en-US" sz="4000" spc="-1" strike="noStrike">
                <a:solidFill>
                  <a:srgbClr val="000000"/>
                </a:solidFill>
                <a:latin typeface="Trebuchet MS"/>
              </a:rPr>
              <a:t>1</a:t>
            </a:r>
            <a:r>
              <a:rPr b="0" lang="en-US" sz="4000" spc="-1" strike="noStrike">
                <a:solidFill>
                  <a:srgbClr val="000000"/>
                </a:solidFill>
                <a:latin typeface="Trebuchet MS"/>
              </a:rPr>
              <a:t>日东航</a:t>
            </a:r>
            <a:r>
              <a:rPr b="0" lang="en-US" sz="4000" spc="-1" strike="noStrike">
                <a:solidFill>
                  <a:srgbClr val="000000"/>
                </a:solidFill>
                <a:latin typeface="Trebuchet MS"/>
              </a:rPr>
              <a:t>A319</a:t>
            </a:r>
            <a:br/>
            <a:r>
              <a:rPr b="0" lang="en-US" sz="4000" spc="-1" strike="noStrike">
                <a:solidFill>
                  <a:srgbClr val="000000"/>
                </a:solidFill>
                <a:latin typeface="Trebuchet MS"/>
              </a:rPr>
              <a:t>康定机场跑道外接地</a:t>
            </a:r>
            <a:endParaRPr b="0" lang="en-US" sz="40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09480" y="289080"/>
            <a:ext cx="634788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rebuchet MS"/>
              </a:rPr>
              <a:t>事件经过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509760" y="1212840"/>
            <a:ext cx="6447960" cy="2909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     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2016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年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5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月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1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日，东方航空四川分公司空客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A319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机型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/B-6430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号机执行成都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-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康定 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MU5443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航班。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07:21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塔台给出经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KD801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标准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RNP-Ar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程序进近，使用跑道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33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号的进场指令。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07:30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飞机高度修正海压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6200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米，因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33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号跑道五边天气变差，管制员指挥飞机上升至标准气压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6600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米，飞往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KD614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加入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15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号跑道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RNP-Ar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程序。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07:40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管制员指挥继续飞往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KD614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加入等待程序，此时飞机高度标准气压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6300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米。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07:44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飞机加入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KD614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左等待，保持标准气压高度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6600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米。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07:56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塔台接到气象报告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15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号跑道五边天气够标准，指挥飞机沿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15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号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RNP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程序进近。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08:13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，机组报告位置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KD405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，管制员提醒机组注意做好决断。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08:15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，塔台听到机组说“我复飞了”。随后管制员询问机组是否返航成都，机组回答“是的，回成都”，然后塔台指挥飞机上到标准气压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8100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米，经本场上空直飞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KAMAX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，并交给成都区调指挥。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      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该飞机在双流机场着陆后，机务检查发现飞机右主轮刮伤露线，右水平尾翼被一根黄色金属管贯穿损伤，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2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号发动机尾喷管外左侧有击伤痕迹，飞机蓝液压系统液压油漏光。跑道外接地事件，造成康定机场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15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号跑道入口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6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个引进灯和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1</a:t>
            </a:r>
            <a:r>
              <a:rPr b="1" lang="en-US" sz="1800" spc="-1" strike="noStrike">
                <a:solidFill>
                  <a:srgbClr val="404040"/>
                </a:solidFill>
                <a:latin typeface="仿宋"/>
                <a:ea typeface="仿宋"/>
              </a:rPr>
              <a:t>个顺序闪光灯受损。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130400" y="2405160"/>
            <a:ext cx="5827320" cy="1645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1130400" y="4051440"/>
            <a:ext cx="5827320" cy="1096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pic>
        <p:nvPicPr>
          <p:cNvPr id="124" name="Picture 1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</p:blipFill>
        <p:spPr>
          <a:xfrm>
            <a:off x="0" y="0"/>
            <a:ext cx="9143640" cy="6554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restart="whenNotActive" nodeType="interactiveSeq" fill="hold"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7960" y="222120"/>
            <a:ext cx="6446520" cy="99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latin typeface="Trebuchet MS"/>
              </a:rPr>
              <a:t>调查结果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507960" y="919080"/>
            <a:ext cx="7056000" cy="2909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000000"/>
                </a:solidFill>
                <a:latin typeface="华文仿宋"/>
                <a:ea typeface="华文仿宋"/>
              </a:rPr>
              <a:t>　　</a:t>
            </a: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5</a:t>
            </a: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月</a:t>
            </a: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4</a:t>
            </a: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日，民航西南局紧急会议，已确认为严重事故征候，最终报告和机组处理结果由总局发布，该事件结果和伊春</a:t>
            </a: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8</a:t>
            </a: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，</a:t>
            </a: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24</a:t>
            </a: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事故不一样，但是性质完全一样，只是侥幸捡回一架飞机。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/>
            </a:pP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高高原机场云雾变化快，最初塔台通知不够标准，机组盘旋等待够标准后再次进近，但决断高后副驾驶提醒不能见，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机长存在再等一下就看到跑道的心态</a:t>
            </a: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，导致飞机 提前场外触地。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/>
            </a:pP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高原运行排双机长，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但是责任机长看到第二机长疲劳，让第二机长在客舱休息，一直没进驾驶舱。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/>
            </a:pP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副驾驶从西安刚调过来，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没有接受高高原训练，不具备资质。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/>
            </a:pP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高高原机场在进近盘旋期间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不按规定使用氧气</a:t>
            </a: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，座舱高度始终在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14000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英尺</a:t>
            </a:r>
            <a:r>
              <a:rPr b="1" lang="en-US" sz="2000" spc="-1" strike="noStrike">
                <a:solidFill>
                  <a:srgbClr val="000000"/>
                </a:solidFill>
                <a:latin typeface="华文仿宋"/>
                <a:ea typeface="华文仿宋"/>
              </a:rPr>
              <a:t>左右。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14" dur="indefinite" restart="never" nodeType="tmRoot">
          <p:childTnLst>
            <p:seq>
              <p:cTn id="1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07960" y="527040"/>
            <a:ext cx="644652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latin typeface="Trebuchet MS"/>
              </a:rPr>
              <a:t>违章行为</a:t>
            </a:r>
            <a:br/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507960" y="1622520"/>
            <a:ext cx="7267320" cy="291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400" spc="-1" strike="noStrike">
                <a:solidFill>
                  <a:srgbClr val="ff0000"/>
                </a:solidFill>
                <a:latin typeface="STFangsong"/>
                <a:ea typeface="STFangsong"/>
              </a:rPr>
              <a:t>高高原机场不够降落标准，机长仍坚持落地。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400" spc="-1" strike="noStrike">
                <a:solidFill>
                  <a:srgbClr val="ff0000"/>
                </a:solidFill>
                <a:latin typeface="STFangsong"/>
                <a:ea typeface="STFangsong"/>
              </a:rPr>
              <a:t>双机长执行航班，但航线机长因为疲劳飞行，该航班未在驾驶舱在座飞行。而是在头等舱休息。待复飞后后方进入驾驶舱参与飞行工作。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400" spc="-1" strike="noStrike">
                <a:solidFill>
                  <a:srgbClr val="ff0000"/>
                </a:solidFill>
                <a:latin typeface="STFangsong"/>
                <a:ea typeface="STFangsong"/>
              </a:rPr>
              <a:t>副驾驶</a:t>
            </a:r>
            <a:r>
              <a:rPr b="1" lang="en-US" sz="2400" spc="-1" strike="noStrike">
                <a:solidFill>
                  <a:srgbClr val="ff0000"/>
                </a:solidFill>
                <a:latin typeface="STFangsong"/>
                <a:ea typeface="STFangsong"/>
              </a:rPr>
              <a:t>2</a:t>
            </a:r>
            <a:r>
              <a:rPr b="1" lang="en-US" sz="2400" spc="-1" strike="noStrike">
                <a:solidFill>
                  <a:srgbClr val="ff0000"/>
                </a:solidFill>
                <a:latin typeface="STFangsong"/>
                <a:ea typeface="STFangsong"/>
              </a:rPr>
              <a:t>月刚调入成都分公司。未经过高高原的培训就执行高高原地区航班。调查时对资质进行造假。</a:t>
            </a:r>
            <a:r>
              <a:rPr b="1" lang="en-US" sz="2400" spc="-1" strike="noStrike">
                <a:solidFill>
                  <a:srgbClr val="ff0000"/>
                </a:solidFill>
                <a:latin typeface="STFangsong"/>
                <a:ea typeface="STFangsong"/>
              </a:rPr>
              <a:t>2</a:t>
            </a:r>
            <a:r>
              <a:rPr b="1" lang="en-US" sz="2400" spc="-1" strike="noStrike">
                <a:solidFill>
                  <a:srgbClr val="ff0000"/>
                </a:solidFill>
                <a:latin typeface="STFangsong"/>
                <a:ea typeface="STFangsong"/>
              </a:rPr>
              <a:t>月调入公司，但是记录显示</a:t>
            </a:r>
            <a:r>
              <a:rPr b="1" lang="en-US" sz="2400" spc="-1" strike="noStrike">
                <a:solidFill>
                  <a:srgbClr val="ff0000"/>
                </a:solidFill>
                <a:latin typeface="STFangsong"/>
                <a:ea typeface="STFangsong"/>
              </a:rPr>
              <a:t>1</a:t>
            </a:r>
            <a:r>
              <a:rPr b="1" lang="en-US" sz="2400" spc="-1" strike="noStrike">
                <a:solidFill>
                  <a:srgbClr val="ff0000"/>
                </a:solidFill>
                <a:latin typeface="STFangsong"/>
                <a:ea typeface="STFangsong"/>
              </a:rPr>
              <a:t>月就以完成培训。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16" dur="indefinite" restart="never" nodeType="tmRoot">
          <p:childTnLst>
            <p:seq>
              <p:cTn id="1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7960" y="546120"/>
            <a:ext cx="644796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latin typeface="Trebuchet MS"/>
              </a:rPr>
              <a:t>违章行为</a:t>
            </a:r>
            <a:br/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507960" y="1536840"/>
            <a:ext cx="7062480" cy="33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飞机达到一万英尺时飞行机组没有用氧（因等待天气原因，一万英尺持续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56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分钟）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飞机多处受损，机场在询问飞机是否正常时，机组隐瞒受损情况。（无诚信）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飞机在跑到外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105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米处着地，撞坏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7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个跑到灯。降落时以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2.6G</a:t>
            </a: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着陆。（土地较为坚硬，否则机毁人亡，性质和伊春事件一样，只是结果不同）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000" spc="-1" strike="noStrike">
                <a:solidFill>
                  <a:srgbClr val="ff0000"/>
                </a:solidFill>
                <a:latin typeface="华文仿宋"/>
                <a:ea typeface="华文仿宋"/>
              </a:rPr>
              <a:t>应急管理环节薄弱。在调查过程中，全组相互隐瞒、做假证。包括多次询问乘务长，乘务长均表示航线机长在驾驶舱执行任务。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18" dur="indefinite" restart="never" nodeType="tmRoot">
          <p:childTnLst>
            <p:seq>
              <p:cTn id="1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14360" y="216000"/>
            <a:ext cx="644652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Trebuchet MS"/>
              </a:rPr>
              <a:t>奶酪模型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32" name="内容占位符 3" descr=""/>
          <p:cNvPicPr/>
          <p:nvPr/>
        </p:nvPicPr>
        <p:blipFill>
          <a:blip r:embed="rId1"/>
          <a:stretch/>
        </p:blipFill>
        <p:spPr>
          <a:xfrm>
            <a:off x="896760" y="1181160"/>
            <a:ext cx="6378120" cy="429372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971640" y="1819440"/>
            <a:ext cx="1164960" cy="4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100" spc="-1" strike="noStrike">
                <a:solidFill>
                  <a:srgbClr val="ff0000"/>
                </a:solidFill>
                <a:latin typeface="Trebuchet MS"/>
              </a:rPr>
              <a:t>威胁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41760" y="2167560"/>
            <a:ext cx="1324080" cy="639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低能见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高高原运行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 flipH="1" flipV="1" rot="5400000">
            <a:off x="945000" y="1738080"/>
            <a:ext cx="187560" cy="668880"/>
          </a:xfrm>
          <a:prstGeom prst="bentConnector2">
            <a:avLst/>
          </a:pr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5"/>
          <p:cNvSpPr/>
          <p:nvPr/>
        </p:nvSpPr>
        <p:spPr>
          <a:xfrm>
            <a:off x="2817720" y="912960"/>
            <a:ext cx="1014480" cy="410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000000"/>
                </a:solidFill>
                <a:latin typeface="Trebuchet MS"/>
              </a:rPr>
              <a:t>  </a:t>
            </a:r>
            <a:r>
              <a:rPr b="1" lang="en-US" sz="2100" spc="-1" strike="noStrike">
                <a:solidFill>
                  <a:srgbClr val="000000"/>
                </a:solidFill>
                <a:latin typeface="Trebuchet MS"/>
              </a:rPr>
              <a:t>法规  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37" name="CustomShape 6"/>
          <p:cNvSpPr/>
          <p:nvPr/>
        </p:nvSpPr>
        <p:spPr>
          <a:xfrm>
            <a:off x="4248720" y="1477800"/>
            <a:ext cx="1247760" cy="410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000000"/>
                </a:solidFill>
                <a:latin typeface="Trebuchet MS"/>
              </a:rPr>
              <a:t>公司规章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38" name="CustomShape 7"/>
          <p:cNvSpPr/>
          <p:nvPr/>
        </p:nvSpPr>
        <p:spPr>
          <a:xfrm>
            <a:off x="5421600" y="2031840"/>
            <a:ext cx="851760" cy="410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1" lang="en-US" sz="2100" spc="-1" strike="noStrike">
                <a:solidFill>
                  <a:srgbClr val="000000"/>
                </a:solidFill>
                <a:latin typeface="Trebuchet MS"/>
              </a:rPr>
              <a:t>SOP 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39" name="CustomShape 8"/>
          <p:cNvSpPr/>
          <p:nvPr/>
        </p:nvSpPr>
        <p:spPr>
          <a:xfrm>
            <a:off x="6340680" y="2579760"/>
            <a:ext cx="981360" cy="410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000000"/>
                </a:solidFill>
                <a:latin typeface="Trebuchet MS"/>
              </a:rPr>
              <a:t>飞行员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40" name="CustomShape 9"/>
          <p:cNvSpPr/>
          <p:nvPr/>
        </p:nvSpPr>
        <p:spPr>
          <a:xfrm>
            <a:off x="48240" y="3714840"/>
            <a:ext cx="2695680" cy="913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决断高不能见继续进近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副驾驶不具备高高原资质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副驾驶资质弄虚作假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1" name="CustomShape 10"/>
          <p:cNvSpPr/>
          <p:nvPr/>
        </p:nvSpPr>
        <p:spPr>
          <a:xfrm flipV="1">
            <a:off x="971640" y="2167920"/>
            <a:ext cx="2023560" cy="772920"/>
          </a:xfrm>
          <a:prstGeom prst="bentConnector3">
            <a:avLst>
              <a:gd name="adj1" fmla="val 22888"/>
            </a:avLst>
          </a:pr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1"/>
          <p:cNvSpPr/>
          <p:nvPr/>
        </p:nvSpPr>
        <p:spPr>
          <a:xfrm>
            <a:off x="155880" y="4824360"/>
            <a:ext cx="315288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高高原只有一名机长在驾驶舱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3" name="CustomShape 12"/>
          <p:cNvSpPr/>
          <p:nvPr/>
        </p:nvSpPr>
        <p:spPr>
          <a:xfrm flipV="1">
            <a:off x="2492280" y="2195640"/>
            <a:ext cx="1601280" cy="1313640"/>
          </a:xfrm>
          <a:prstGeom prst="bentConnector3">
            <a:avLst>
              <a:gd name="adj1" fmla="val 24793"/>
            </a:avLst>
          </a:pr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13"/>
          <p:cNvSpPr/>
          <p:nvPr/>
        </p:nvSpPr>
        <p:spPr>
          <a:xfrm>
            <a:off x="33480" y="5434200"/>
            <a:ext cx="4504320" cy="913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一万英尺未按规定使用氧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标准喊话是否到位（下降率</a:t>
            </a: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1100ft/min</a:t>
            </a: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）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机组成员提出复飞后机长不执行复飞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5" name="CustomShape 14"/>
          <p:cNvSpPr/>
          <p:nvPr/>
        </p:nvSpPr>
        <p:spPr>
          <a:xfrm flipV="1">
            <a:off x="3252960" y="2582640"/>
            <a:ext cx="1666080" cy="1425240"/>
          </a:xfrm>
          <a:prstGeom prst="bentConnector3">
            <a:avLst>
              <a:gd name="adj1" fmla="val 21497"/>
            </a:avLst>
          </a:pr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15"/>
          <p:cNvSpPr/>
          <p:nvPr/>
        </p:nvSpPr>
        <p:spPr>
          <a:xfrm>
            <a:off x="4513320" y="6062040"/>
            <a:ext cx="1095480" cy="639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盲目蛮干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STFangsong"/>
                <a:ea typeface="STFangsong"/>
              </a:rPr>
              <a:t>侥幸心理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7" name="CustomShape 16"/>
          <p:cNvSpPr/>
          <p:nvPr/>
        </p:nvSpPr>
        <p:spPr>
          <a:xfrm flipH="1" flipV="1" rot="5400000">
            <a:off x="4675320" y="4915440"/>
            <a:ext cx="1531080" cy="759960"/>
          </a:xfrm>
          <a:prstGeom prst="bentConnector3">
            <a:avLst>
              <a:gd name="adj1" fmla="val 101960"/>
            </a:avLst>
          </a:pr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17"/>
          <p:cNvSpPr/>
          <p:nvPr/>
        </p:nvSpPr>
        <p:spPr>
          <a:xfrm>
            <a:off x="5740560" y="5018040"/>
            <a:ext cx="1283760" cy="4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100" spc="-1" strike="noStrike">
                <a:solidFill>
                  <a:srgbClr val="ff0000"/>
                </a:solidFill>
                <a:latin typeface="Trebuchet MS"/>
              </a:rPr>
              <a:t>机体受损</a:t>
            </a:r>
            <a:endParaRPr b="0" lang="en-US" sz="2100" spc="-1" strike="noStrike">
              <a:latin typeface="Arial"/>
            </a:endParaRPr>
          </a:p>
        </p:txBody>
      </p:sp>
    </p:spTree>
  </p:cSld>
  <p:timing>
    <p:tnLst>
      <p:par>
        <p:cTn id="20" dur="indefinite" restart="never" nodeType="tmRoot">
          <p:childTnLst>
            <p:seq>
              <p:cTn id="2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506840" y="1177920"/>
            <a:ext cx="4400280" cy="4706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TextShape 2"/>
          <p:cNvSpPr txBox="1"/>
          <p:nvPr/>
        </p:nvSpPr>
        <p:spPr>
          <a:xfrm>
            <a:off x="468360" y="528480"/>
            <a:ext cx="644652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Trebuchet MS"/>
              </a:rPr>
              <a:t>SHELL</a:t>
            </a:r>
            <a:r>
              <a:rPr b="1" lang="en-US" sz="3600" spc="-1" strike="noStrike">
                <a:solidFill>
                  <a:srgbClr val="000000"/>
                </a:solidFill>
                <a:latin typeface="Trebuchet MS"/>
              </a:rPr>
              <a:t>模型</a:t>
            </a:r>
            <a:br/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151" name="Group 3"/>
          <p:cNvGrpSpPr/>
          <p:nvPr/>
        </p:nvGrpSpPr>
        <p:grpSpPr>
          <a:xfrm>
            <a:off x="126720" y="2128680"/>
            <a:ext cx="3112920" cy="3117600"/>
            <a:chOff x="126720" y="2128680"/>
            <a:chExt cx="3112920" cy="3117600"/>
          </a:xfrm>
        </p:grpSpPr>
        <p:sp>
          <p:nvSpPr>
            <p:cNvPr id="152" name="CustomShape 4"/>
            <p:cNvSpPr/>
            <p:nvPr/>
          </p:nvSpPr>
          <p:spPr>
            <a:xfrm>
              <a:off x="126720" y="3229200"/>
              <a:ext cx="795240" cy="7761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just">
                <a:lnSpc>
                  <a:spcPct val="100000"/>
                </a:lnSpc>
              </a:pPr>
              <a:r>
                <a:rPr b="1" lang="en-US" sz="4500" spc="-1" strike="noStrike">
                  <a:solidFill>
                    <a:srgbClr val="90c226"/>
                  </a:solidFill>
                  <a:latin typeface="Trebuchet MS"/>
                </a:rPr>
                <a:t> </a:t>
              </a:r>
              <a:r>
                <a:rPr b="1" lang="en-US" sz="4500" spc="-1" strike="noStrike">
                  <a:solidFill>
                    <a:srgbClr val="90c226"/>
                  </a:solidFill>
                  <a:latin typeface="Trebuchet MS"/>
                </a:rPr>
                <a:t>S </a:t>
              </a:r>
              <a:endParaRPr b="0" lang="en-US" sz="4500" spc="-1" strike="noStrike">
                <a:latin typeface="Arial"/>
              </a:endParaRPr>
            </a:p>
          </p:txBody>
        </p:sp>
        <p:sp>
          <p:nvSpPr>
            <p:cNvPr id="153" name="CustomShape 5"/>
            <p:cNvSpPr/>
            <p:nvPr/>
          </p:nvSpPr>
          <p:spPr>
            <a:xfrm>
              <a:off x="1343160" y="3229200"/>
              <a:ext cx="712440" cy="7761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just">
                <a:lnSpc>
                  <a:spcPct val="100000"/>
                </a:lnSpc>
              </a:pPr>
              <a:r>
                <a:rPr b="1" lang="en-US" sz="4500" spc="-1" strike="noStrike">
                  <a:solidFill>
                    <a:srgbClr val="90c226"/>
                  </a:solidFill>
                  <a:latin typeface="Trebuchet MS"/>
                </a:rPr>
                <a:t> </a:t>
              </a:r>
              <a:r>
                <a:rPr b="1" lang="en-US" sz="4500" spc="-1" strike="noStrike">
                  <a:solidFill>
                    <a:srgbClr val="90c226"/>
                  </a:solidFill>
                  <a:latin typeface="Trebuchet MS"/>
                </a:rPr>
                <a:t>L </a:t>
              </a:r>
              <a:endParaRPr b="0" lang="en-US" sz="4500" spc="-1" strike="noStrike">
                <a:latin typeface="Arial"/>
              </a:endParaRPr>
            </a:p>
          </p:txBody>
        </p:sp>
        <p:sp>
          <p:nvSpPr>
            <p:cNvPr id="154" name="CustomShape 6"/>
            <p:cNvSpPr/>
            <p:nvPr/>
          </p:nvSpPr>
          <p:spPr>
            <a:xfrm>
              <a:off x="1343160" y="4470120"/>
              <a:ext cx="712440" cy="7761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just">
                <a:lnSpc>
                  <a:spcPct val="100000"/>
                </a:lnSpc>
              </a:pPr>
              <a:r>
                <a:rPr b="1" lang="en-US" sz="4500" spc="-1" strike="noStrike">
                  <a:solidFill>
                    <a:srgbClr val="90c226"/>
                  </a:solidFill>
                  <a:latin typeface="Trebuchet MS"/>
                </a:rPr>
                <a:t> </a:t>
              </a:r>
              <a:r>
                <a:rPr b="1" lang="en-US" sz="4500" spc="-1" strike="noStrike">
                  <a:solidFill>
                    <a:srgbClr val="90c226"/>
                  </a:solidFill>
                  <a:latin typeface="Trebuchet MS"/>
                </a:rPr>
                <a:t>L </a:t>
              </a:r>
              <a:endParaRPr b="0" lang="en-US" sz="4500" spc="-1" strike="noStrike">
                <a:latin typeface="Arial"/>
              </a:endParaRPr>
            </a:p>
          </p:txBody>
        </p:sp>
        <p:sp>
          <p:nvSpPr>
            <p:cNvPr id="155" name="CustomShape 7"/>
            <p:cNvSpPr/>
            <p:nvPr/>
          </p:nvSpPr>
          <p:spPr>
            <a:xfrm>
              <a:off x="2527200" y="3229200"/>
              <a:ext cx="712440" cy="7761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just">
                <a:lnSpc>
                  <a:spcPct val="100000"/>
                </a:lnSpc>
              </a:pPr>
              <a:r>
                <a:rPr b="1" lang="en-US" sz="4500" spc="-1" strike="noStrike">
                  <a:solidFill>
                    <a:srgbClr val="90c226"/>
                  </a:solidFill>
                  <a:latin typeface="Trebuchet MS"/>
                </a:rPr>
                <a:t> </a:t>
              </a:r>
              <a:r>
                <a:rPr b="1" lang="en-US" sz="4500" spc="-1" strike="noStrike">
                  <a:solidFill>
                    <a:srgbClr val="90c226"/>
                  </a:solidFill>
                  <a:latin typeface="Trebuchet MS"/>
                </a:rPr>
                <a:t>E </a:t>
              </a:r>
              <a:endParaRPr b="0" lang="en-US" sz="4500" spc="-1" strike="noStrike">
                <a:latin typeface="Arial"/>
              </a:endParaRPr>
            </a:p>
          </p:txBody>
        </p:sp>
        <p:sp>
          <p:nvSpPr>
            <p:cNvPr id="156" name="CustomShape 8"/>
            <p:cNvSpPr/>
            <p:nvPr/>
          </p:nvSpPr>
          <p:spPr>
            <a:xfrm>
              <a:off x="1343160" y="2128680"/>
              <a:ext cx="712440" cy="7761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en-US" sz="4500" spc="-1" strike="noStrike">
                  <a:solidFill>
                    <a:srgbClr val="90c226"/>
                  </a:solidFill>
                  <a:latin typeface="Trebuchet MS"/>
                </a:rPr>
                <a:t>H</a:t>
              </a:r>
              <a:endParaRPr b="0" lang="en-US" sz="4500" spc="-1" strike="noStrike">
                <a:latin typeface="Arial"/>
              </a:endParaRPr>
            </a:p>
          </p:txBody>
        </p:sp>
      </p:grpSp>
      <p:grpSp>
        <p:nvGrpSpPr>
          <p:cNvPr id="157" name="Group 9"/>
          <p:cNvGrpSpPr/>
          <p:nvPr/>
        </p:nvGrpSpPr>
        <p:grpSpPr>
          <a:xfrm>
            <a:off x="4611600" y="1576440"/>
            <a:ext cx="4190760" cy="4112280"/>
            <a:chOff x="4611600" y="1576440"/>
            <a:chExt cx="4190760" cy="4112280"/>
          </a:xfrm>
        </p:grpSpPr>
        <p:sp>
          <p:nvSpPr>
            <p:cNvPr id="158" name="CustomShape 10"/>
            <p:cNvSpPr/>
            <p:nvPr/>
          </p:nvSpPr>
          <p:spPr>
            <a:xfrm>
              <a:off x="4611600" y="2335320"/>
              <a:ext cx="4158720" cy="577080"/>
            </a:xfrm>
            <a:prstGeom prst="rect">
              <a:avLst/>
            </a:prstGeom>
            <a:noFill/>
            <a:ln w="93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华文仿宋"/>
                  <a:ea typeface="华文仿宋"/>
                </a:rPr>
                <a:t>硬件：机场</a:t>
              </a:r>
              <a:r>
                <a:rPr b="1" lang="en-US" sz="1600" spc="-1" strike="noStrike">
                  <a:solidFill>
                    <a:srgbClr val="000000"/>
                  </a:solidFill>
                  <a:latin typeface="华文仿宋"/>
                  <a:ea typeface="华文仿宋"/>
                </a:rPr>
                <a:t>&amp;</a:t>
              </a:r>
              <a:r>
                <a:rPr b="1" lang="en-US" sz="1600" spc="-1" strike="noStrike">
                  <a:solidFill>
                    <a:srgbClr val="000000"/>
                  </a:solidFill>
                  <a:latin typeface="华文仿宋"/>
                  <a:ea typeface="华文仿宋"/>
                </a:rPr>
                <a:t>飞机满足高高原以及</a:t>
              </a:r>
              <a:r>
                <a:rPr b="1" lang="en-US" sz="1600" spc="-1" strike="noStrike">
                  <a:solidFill>
                    <a:srgbClr val="000000"/>
                  </a:solidFill>
                  <a:latin typeface="华文仿宋"/>
                  <a:ea typeface="华文仿宋"/>
                </a:rPr>
                <a:t>RNP-AR</a:t>
              </a:r>
              <a:r>
                <a:rPr b="1" lang="en-US" sz="1600" spc="-1" strike="noStrike">
                  <a:solidFill>
                    <a:srgbClr val="000000"/>
                  </a:solidFill>
                  <a:latin typeface="华文仿宋"/>
                  <a:ea typeface="华文仿宋"/>
                </a:rPr>
                <a:t>运行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59" name="CustomShape 11"/>
            <p:cNvSpPr/>
            <p:nvPr/>
          </p:nvSpPr>
          <p:spPr>
            <a:xfrm>
              <a:off x="4612680" y="2841120"/>
              <a:ext cx="4189680" cy="1063800"/>
            </a:xfrm>
            <a:prstGeom prst="rect">
              <a:avLst/>
            </a:prstGeom>
            <a:noFill/>
            <a:ln w="93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ff0000"/>
                  </a:solidFill>
                  <a:latin typeface="华文仿宋"/>
                  <a:ea typeface="华文仿宋"/>
                </a:rPr>
                <a:t>环境：</a:t>
              </a:r>
              <a:endParaRPr b="0" lang="en-US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ff0000"/>
                  </a:solidFill>
                  <a:latin typeface="华文仿宋"/>
                  <a:ea typeface="华文仿宋"/>
                </a:rPr>
                <a:t>        </a:t>
              </a:r>
              <a:r>
                <a:rPr b="1" lang="en-US" sz="1600" spc="-1" strike="noStrike">
                  <a:solidFill>
                    <a:srgbClr val="ff0000"/>
                  </a:solidFill>
                  <a:latin typeface="华文仿宋"/>
                  <a:ea typeface="华文仿宋"/>
                </a:rPr>
                <a:t>公司运行环境不透明缺乏诚信，资质造假，应急管理环节薄弱；</a:t>
              </a:r>
              <a:endParaRPr b="0" lang="en-US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ff0000"/>
                  </a:solidFill>
                  <a:latin typeface="华文仿宋"/>
                  <a:ea typeface="华文仿宋"/>
                </a:rPr>
                <a:t>        </a:t>
              </a:r>
              <a:r>
                <a:rPr b="1" lang="en-US" sz="1600" spc="-1" strike="noStrike">
                  <a:solidFill>
                    <a:srgbClr val="ff0000"/>
                  </a:solidFill>
                  <a:latin typeface="华文仿宋"/>
                  <a:ea typeface="华文仿宋"/>
                </a:rPr>
                <a:t>天气环境边缘条件。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60" name="CustomShape 12"/>
            <p:cNvSpPr/>
            <p:nvPr/>
          </p:nvSpPr>
          <p:spPr>
            <a:xfrm>
              <a:off x="4611600" y="1576440"/>
              <a:ext cx="4158360" cy="577080"/>
            </a:xfrm>
            <a:prstGeom prst="rect">
              <a:avLst/>
            </a:prstGeom>
            <a:noFill/>
            <a:ln w="93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华文仿宋"/>
                  <a:ea typeface="华文仿宋"/>
                </a:rPr>
                <a:t>软件：</a:t>
              </a:r>
              <a:r>
                <a:rPr b="1" lang="en-US" sz="1600" spc="-1" strike="noStrike">
                  <a:solidFill>
                    <a:srgbClr val="000000"/>
                  </a:solidFill>
                  <a:latin typeface="华文仿宋"/>
                  <a:ea typeface="华文仿宋"/>
                </a:rPr>
                <a:t>RNP-AR</a:t>
              </a:r>
              <a:r>
                <a:rPr b="1" lang="en-US" sz="1600" spc="-1" strike="noStrike">
                  <a:solidFill>
                    <a:srgbClr val="000000"/>
                  </a:solidFill>
                  <a:latin typeface="华文仿宋"/>
                  <a:ea typeface="华文仿宋"/>
                </a:rPr>
                <a:t>程序以及机载数据库满足要求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61" name="CustomShape 13"/>
            <p:cNvSpPr/>
            <p:nvPr/>
          </p:nvSpPr>
          <p:spPr>
            <a:xfrm>
              <a:off x="4611600" y="4100400"/>
              <a:ext cx="4190760" cy="820440"/>
            </a:xfrm>
            <a:prstGeom prst="rect">
              <a:avLst/>
            </a:prstGeom>
            <a:noFill/>
            <a:ln w="93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ff0000"/>
                  </a:solidFill>
                  <a:latin typeface="华文仿宋"/>
                  <a:ea typeface="华文仿宋"/>
                </a:rPr>
                <a:t>人（左座机长）：极度缺乏法律规章意识</a:t>
              </a:r>
              <a:r>
                <a:rPr b="1" lang="en-US" sz="1600" spc="-1" strike="noStrike">
                  <a:solidFill>
                    <a:srgbClr val="ff0000"/>
                  </a:solidFill>
                  <a:latin typeface="华文仿宋"/>
                  <a:ea typeface="华文仿宋"/>
                </a:rPr>
                <a:t>/</a:t>
              </a:r>
              <a:r>
                <a:rPr b="1" lang="en-US" sz="1600" spc="-1" strike="noStrike">
                  <a:solidFill>
                    <a:srgbClr val="ff0000"/>
                  </a:solidFill>
                  <a:latin typeface="华文仿宋"/>
                  <a:ea typeface="华文仿宋"/>
                </a:rPr>
                <a:t>安全意识；侥幸心理；盲目蛮干；未按</a:t>
              </a:r>
              <a:r>
                <a:rPr b="1" lang="en-US" sz="1600" spc="-1" strike="noStrike">
                  <a:solidFill>
                    <a:srgbClr val="ff0000"/>
                  </a:solidFill>
                  <a:latin typeface="华文仿宋"/>
                  <a:ea typeface="华文仿宋"/>
                </a:rPr>
                <a:t>SOP</a:t>
              </a:r>
              <a:r>
                <a:rPr b="1" lang="en-US" sz="1600" spc="-1" strike="noStrike">
                  <a:solidFill>
                    <a:srgbClr val="ff0000"/>
                  </a:solidFill>
                  <a:latin typeface="华文仿宋"/>
                  <a:ea typeface="华文仿宋"/>
                </a:rPr>
                <a:t>执行。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162" name="CustomShape 14"/>
            <p:cNvSpPr/>
            <p:nvPr/>
          </p:nvSpPr>
          <p:spPr>
            <a:xfrm>
              <a:off x="4612680" y="5111640"/>
              <a:ext cx="4189680" cy="577080"/>
            </a:xfrm>
            <a:prstGeom prst="rect">
              <a:avLst/>
            </a:prstGeom>
            <a:noFill/>
            <a:ln w="93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ff0000"/>
                  </a:solidFill>
                  <a:latin typeface="华文仿宋"/>
                  <a:ea typeface="华文仿宋"/>
                </a:rPr>
                <a:t>人（其他机组成员）：缺乏诚信，缺乏法律规章意识；未按</a:t>
              </a:r>
              <a:r>
                <a:rPr b="1" lang="en-US" sz="1600" spc="-1" strike="noStrike">
                  <a:solidFill>
                    <a:srgbClr val="ff0000"/>
                  </a:solidFill>
                  <a:latin typeface="华文仿宋"/>
                  <a:ea typeface="华文仿宋"/>
                </a:rPr>
                <a:t>SOP</a:t>
              </a:r>
              <a:r>
                <a:rPr b="1" lang="en-US" sz="1600" spc="-1" strike="noStrike">
                  <a:solidFill>
                    <a:srgbClr val="ff0000"/>
                  </a:solidFill>
                  <a:latin typeface="华文仿宋"/>
                  <a:ea typeface="华文仿宋"/>
                </a:rPr>
                <a:t>执行。</a:t>
              </a:r>
              <a:endParaRPr b="0" lang="en-US" sz="1600" spc="-1" strike="noStrike">
                <a:latin typeface="Arial"/>
              </a:endParaRPr>
            </a:p>
          </p:txBody>
        </p:sp>
      </p:grpSp>
      <p:sp>
        <p:nvSpPr>
          <p:cNvPr id="163" name="CustomShape 15"/>
          <p:cNvSpPr/>
          <p:nvPr/>
        </p:nvSpPr>
        <p:spPr>
          <a:xfrm flipV="1" rot="10800000">
            <a:off x="4611600" y="3228480"/>
            <a:ext cx="4086720" cy="1359720"/>
          </a:xfrm>
          <a:prstGeom prst="bentConnector2">
            <a:avLst/>
          </a:pr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16"/>
          <p:cNvSpPr/>
          <p:nvPr/>
        </p:nvSpPr>
        <p:spPr>
          <a:xfrm rot="10800000">
            <a:off x="2056320" y="2521440"/>
            <a:ext cx="2555280" cy="106200"/>
          </a:xfrm>
          <a:prstGeom prst="bentConnector3">
            <a:avLst>
              <a:gd name="adj1" fmla="val 50000"/>
            </a:avLst>
          </a:pr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17"/>
          <p:cNvSpPr/>
          <p:nvPr/>
        </p:nvSpPr>
        <p:spPr>
          <a:xfrm flipV="1" rot="10800000">
            <a:off x="4612680" y="3621240"/>
            <a:ext cx="1372320" cy="226440"/>
          </a:xfrm>
          <a:prstGeom prst="bentConnector3">
            <a:avLst>
              <a:gd name="adj1" fmla="val 50000"/>
            </a:avLst>
          </a:pr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18"/>
          <p:cNvSpPr/>
          <p:nvPr/>
        </p:nvSpPr>
        <p:spPr>
          <a:xfrm rot="10800000">
            <a:off x="1699920" y="3967920"/>
            <a:ext cx="2911680" cy="383400"/>
          </a:xfrm>
          <a:prstGeom prst="bentConnector3">
            <a:avLst>
              <a:gd name="adj1" fmla="val 98118"/>
            </a:avLst>
          </a:pr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19"/>
          <p:cNvSpPr/>
          <p:nvPr/>
        </p:nvSpPr>
        <p:spPr>
          <a:xfrm rot="10800000">
            <a:off x="1699920" y="5254920"/>
            <a:ext cx="2912760" cy="149400"/>
          </a:xfrm>
          <a:prstGeom prst="bentConnector2">
            <a:avLst/>
          </a:pr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2" dur="indefinite" restart="never" nodeType="tmRoot">
          <p:childTnLst>
            <p:seq>
              <p:cTn id="2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Application>LibreOffice/6.0.2.1$Linux_X86_64 LibreOffice_project/00m0$Build-1</Application>
  <Words>1051</Words>
  <Paragraphs>105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2016-12-14T15:54:00Z</dcterms:created>
  <dc:creator>elco bai</dc:creator>
  <dc:description/>
  <dc:language>zh-CN</dc:language>
  <cp:lastModifiedBy/>
  <dcterms:modified xsi:type="dcterms:W3CDTF">2018-03-27T03:16:48Z</dcterms:modified>
  <cp:revision>17</cp:revision>
  <dc:subject/>
  <dc:title>2016年5月1日东航A319在康定机场跑道外接地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15.0022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KSOProductBuildVer">
    <vt:lpwstr>2052-10.1.0.6028</vt:lpwstr>
  </property>
  <property fmtid="{D5CDD505-2E9C-101B-9397-08002B2CF9AE}" pid="6" name="LinksUpToDate">
    <vt:bool>0</vt:bool>
  </property>
  <property fmtid="{D5CDD505-2E9C-101B-9397-08002B2CF9AE}" pid="7" name="MMClips">
    <vt:i4>1</vt:i4>
  </property>
  <property fmtid="{D5CDD505-2E9C-101B-9397-08002B2CF9AE}" pid="8" name="Notes">
    <vt:i4>0</vt:i4>
  </property>
  <property fmtid="{D5CDD505-2E9C-101B-9397-08002B2CF9AE}" pid="9" name="PresentationFormat">
    <vt:lpwstr>全屏显示(4:3)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17</vt:i4>
  </property>
</Properties>
</file>