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6" r:id="rId3"/>
    <p:sldId id="366" r:id="rId4"/>
    <p:sldId id="364" r:id="rId5"/>
    <p:sldId id="365" r:id="rId6"/>
    <p:sldId id="362" r:id="rId7"/>
    <p:sldId id="323" r:id="rId8"/>
    <p:sldId id="315" r:id="rId9"/>
    <p:sldId id="316" r:id="rId10"/>
    <p:sldId id="324" r:id="rId11"/>
    <p:sldId id="317" r:id="rId12"/>
    <p:sldId id="377" r:id="rId13"/>
    <p:sldId id="363" r:id="rId14"/>
    <p:sldId id="326" r:id="rId15"/>
    <p:sldId id="327" r:id="rId16"/>
    <p:sldId id="378" r:id="rId17"/>
    <p:sldId id="328" r:id="rId18"/>
    <p:sldId id="331" r:id="rId19"/>
    <p:sldId id="329" r:id="rId20"/>
    <p:sldId id="334" r:id="rId21"/>
    <p:sldId id="343" r:id="rId22"/>
    <p:sldId id="338" r:id="rId23"/>
    <p:sldId id="340" r:id="rId24"/>
    <p:sldId id="332" r:id="rId25"/>
    <p:sldId id="341" r:id="rId26"/>
    <p:sldId id="318" r:id="rId27"/>
    <p:sldId id="335" r:id="rId28"/>
    <p:sldId id="321" r:id="rId29"/>
    <p:sldId id="344" r:id="rId30"/>
    <p:sldId id="345" r:id="rId31"/>
    <p:sldId id="346" r:id="rId32"/>
    <p:sldId id="347" r:id="rId33"/>
    <p:sldId id="350" r:id="rId34"/>
    <p:sldId id="351" r:id="rId35"/>
    <p:sldId id="352" r:id="rId36"/>
    <p:sldId id="353" r:id="rId37"/>
    <p:sldId id="354" r:id="rId38"/>
    <p:sldId id="369" r:id="rId39"/>
    <p:sldId id="349" r:id="rId40"/>
    <p:sldId id="370" r:id="rId41"/>
    <p:sldId id="371" r:id="rId42"/>
    <p:sldId id="372" r:id="rId43"/>
    <p:sldId id="373" r:id="rId44"/>
    <p:sldId id="374" r:id="rId45"/>
    <p:sldId id="375" r:id="rId46"/>
    <p:sldId id="355" r:id="rId47"/>
    <p:sldId id="356" r:id="rId48"/>
    <p:sldId id="357" r:id="rId49"/>
    <p:sldId id="358" r:id="rId50"/>
    <p:sldId id="359" r:id="rId51"/>
    <p:sldId id="360" r:id="rId52"/>
    <p:sldId id="361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358" autoAdjust="0"/>
  </p:normalViewPr>
  <p:slideViewPr>
    <p:cSldViewPr snapToGrid="0" snapToObjects="1">
      <p:cViewPr varScale="1">
        <p:scale>
          <a:sx n="105" d="100"/>
          <a:sy n="105" d="100"/>
        </p:scale>
        <p:origin x="23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1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B75E3B-F654-344D-8BD4-B0D5F2B96D9B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B5CF55-6336-AA4B-A993-04A86AB59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62DDFE3-21E9-C640-BEB7-717BCD8239F6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3B7E55-C306-5E4F-9569-6C696AB46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why can't I see the .htaccess file?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goes in the .htaccess file?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where do you put modules, themes, etc?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did your mission, slogan display? configuring your theme.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ADD6BC-F2D5-A94C-90F5-B3EABEFE5949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demo: config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C60DE8-76CC-8347-A96B-0D7D7DEAABF0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familiar</a:t>
            </a:r>
            <a:r>
              <a:rPr lang="en-US" baseline="0" dirty="0" smtClean="0"/>
              <a:t> with the toolbar for administration at the top of the page</a:t>
            </a:r>
          </a:p>
          <a:p>
            <a:r>
              <a:rPr lang="en-US" baseline="0" dirty="0" smtClean="0"/>
              <a:t>There’s another whole page dedicated to administration, which has the full list of administrative pages </a:t>
            </a:r>
          </a:p>
          <a:p>
            <a:r>
              <a:rPr lang="en-US" baseline="0" dirty="0" smtClean="0"/>
              <a:t>organized by the module to which they belong: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/admin/index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worked with modules a bit. Can enable/disable, configure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0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find and select modules?</a:t>
            </a:r>
          </a:p>
          <a:p>
            <a:r>
              <a:rPr lang="en-US" dirty="0" smtClean="0"/>
              <a:t>Search</a:t>
            </a:r>
            <a:r>
              <a:rPr lang="en-US" baseline="0" dirty="0" smtClean="0"/>
              <a:t> at the </a:t>
            </a:r>
            <a:r>
              <a:rPr lang="en-US" baseline="0" dirty="0" err="1" smtClean="0"/>
              <a:t>drupal</a:t>
            </a:r>
            <a:r>
              <a:rPr lang="en-US" baseline="0" dirty="0" smtClean="0"/>
              <a:t> site for what you want.</a:t>
            </a:r>
          </a:p>
          <a:p>
            <a:r>
              <a:rPr lang="en-US" baseline="0" dirty="0" smtClean="0"/>
              <a:t>Be sure to filter by compatibility: 7.x.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have selected a</a:t>
            </a:r>
            <a:r>
              <a:rPr lang="en-US" baseline="0" dirty="0" smtClean="0"/>
              <a:t> module, check it out.</a:t>
            </a:r>
          </a:p>
          <a:p>
            <a:r>
              <a:rPr lang="en-US" baseline="0" dirty="0" smtClean="0"/>
              <a:t>Is it used a lot? When was it last updated? Is it maintained? Are there open bug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 installation is pretty quick</a:t>
            </a:r>
            <a:r>
              <a:rPr lang="en-US" baseline="0" dirty="0" smtClean="0"/>
              <a:t> and easy, though it requires a few 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 commands.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 installation is pretty quick</a:t>
            </a:r>
            <a:r>
              <a:rPr lang="en-US" baseline="0" dirty="0" smtClean="0"/>
              <a:t> and easy, though it requires a few 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 commands.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blog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is not really appropriate for our application because stories are connected to teams, not to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E4171D-EF71-F045-A20C-98E07FF3A33E}" type="slidenum">
              <a:rPr lang="en-US" sz="1200">
                <a:latin typeface="Calibri" charset="0"/>
              </a:rPr>
              <a:pPr eaLnBrk="1" hangingPunct="1"/>
              <a:t>48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SharePoint is like a content management system, but</a:t>
            </a:r>
            <a:r>
              <a:rPr lang="en-US" baseline="0" dirty="0" smtClean="0"/>
              <a:t> broader capabilities.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Flexibility (customizability and generality) comes at a cost: it may mean it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harder to figure out how to do certain things – you have to understand more abstract tools.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Mambo and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Joomla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split from a common base in 2005. Not as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sophisticated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/cleanly written/flexible as Drupal?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Drupal advantages:</a:t>
            </a:r>
          </a:p>
          <a:p>
            <a:pPr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better SEO</a:t>
            </a:r>
          </a:p>
          <a:p>
            <a:pPr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taxonomy is flexible, powerful</a:t>
            </a:r>
          </a:p>
          <a:p>
            <a:pPr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static site, e.g. tutorials, one reviewer suggests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Joomla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0E28B2-A4B6-8E46-9AC6-9035E5C2D559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0E28B2-A4B6-8E46-9AC6-9035E5C2D559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E.g. googlemapsmania.blogspot.com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B09CA8-4337-6A4B-B112-5C34B7F4D377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Look in the apache config directory, /etc/apache2, in the sites_configured subdir.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Mention virtual hosts.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FIles in /srv/www.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We're going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AA76E1-F137-9844-8838-E54E28AF7961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Aside – 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Do you like labs?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Should they be totally step-by-step?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 should really just tell you "set up a website" and answer questions… learn more but cover less. Maybe I'll do some of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E15549-AABD-D943-9FC3-DCE5F8F4C65D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User www-data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162C99-B9EA-D145-88E7-B1D71F0D771C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Node: generic bit of content. Has ID, title, creation date, author, body, and maybe other properties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Taxonomy: can define your own vocabularies. Can use as e.g.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content classification system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product catalog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tagging</a:t>
            </a:r>
          </a:p>
          <a:p>
            <a:pPr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Path: part of the URL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default: ?q=node/7, e.g. /node/19528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-with clean URLs; /whatever/you/want</a:t>
            </a:r>
          </a:p>
          <a:p>
            <a:pPr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-pathauto: generate from title of the document. (See, e.g. engadget.com)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51DE12-8340-5A4C-83F9-18A6F2793E2C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31246-A2B5-9F4B-8A28-46F7CEA36694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E983-3644-6C40-94D3-2F004BC72248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A9AA9-1740-5B4E-8648-4E5DBC3FF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FF4F2C4-0C64-E840-9F83-E04D3B9F9FE5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D8143-E7C2-0A40-AAED-97FB85584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6D53-D40E-7541-8457-07DBE4A92A39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C299F-BD45-C24B-B70E-A18D5139B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FCAC1-F107-DE49-9ACE-C632D70CF6E2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2C9C-0EC4-CE46-B25F-31F6C1445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56D9C-0817-774A-93EA-B6126F0448A4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9020F-FEAE-4546-B246-B79809FE2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7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397301B-32BA-9149-AA70-5ED8D578D275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092C8-A4DF-0641-B69F-5327FC5FC0AA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2826-22D8-D447-A249-DC92E9B0E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25E28-1193-0F46-9D23-FD2E5BD743AC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1AFE-A0D7-054D-B4B5-64CD5B7E3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5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C66DD-41D3-A045-8611-BB3B87CB4202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24C65-B55E-0843-B775-D7CBBC8FF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3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2CA48-D40E-CC45-B80E-A27B410167F1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CD59-9805-2941-A1BD-CEBBAF00F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D268E-41C6-4841-AAD3-05DD80954B77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DA2ED-4D3D-F944-A09F-018D1B8DD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ED1C6A2-5594-9C40-98F7-F160077CE52C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D83D47-E26E-DC4D-B595-9626826C7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4B287C-F38C-7F41-BE64-3EB46572CA59}" type="datetime1">
              <a:rPr lang="en-US"/>
              <a:pPr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AFCCDD4-3234-744C-B0BC-945C7C1C9B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35" r:id="rId2"/>
    <p:sldLayoutId id="2147484841" r:id="rId3"/>
    <p:sldLayoutId id="2147484842" r:id="rId4"/>
    <p:sldLayoutId id="2147484836" r:id="rId5"/>
    <p:sldLayoutId id="2147484837" r:id="rId6"/>
    <p:sldLayoutId id="2147484838" r:id="rId7"/>
    <p:sldLayoutId id="2147484843" r:id="rId8"/>
    <p:sldLayoutId id="2147484844" r:id="rId9"/>
    <p:sldLayoutId id="2147484845" r:id="rId10"/>
    <p:sldLayoutId id="2147484846" r:id="rId11"/>
    <p:sldLayoutId id="2147484839" r:id="rId12"/>
    <p:sldLayoutId id="21474848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charset="0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g/project/imce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rupal.org/project/fckedito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4489450"/>
            <a:ext cx="7196137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Management Systems and Drupal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2994025"/>
            <a:ext cx="5724525" cy="1296988"/>
          </a:xfrm>
        </p:spPr>
        <p:txBody>
          <a:bodyPr/>
          <a:lstStyle/>
          <a:p>
            <a:pPr>
              <a:buFont typeface="Wingdings 2" charset="0"/>
              <a:buNone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Information Systems 337</a:t>
            </a:r>
          </a:p>
          <a:p>
            <a:pPr>
              <a:buFont typeface="Wingdings 2" charset="0"/>
              <a:buNone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Prof. Harry Plantinga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Who Uses Drupal?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799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Many thousands of websites including Sony BMG, Al Jazeera, Popular Science, Amnesty International, Oxfam, Electronic Frontier Foundation, NCAA, FCC, AT&amp;T, Whitehouse, United Nations, UK government, FedEx, MTV,…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2014: 30,000 add-ons, 31,000 developers, 1 million members of community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Countless more helping with testing, documentation, design, user support, translations, etc.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Is Drupal Right for You?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2278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Creating a simple blog?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Consider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WordPress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or hosted solution (e.g.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blogger.com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But you'll be limited in features, flexibility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Only need a Wiki?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Consider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MediaWiki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or a hosted solution (e.g.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wikia.com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Just looking for a discussion forum?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Try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SimpleMachines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or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phpBB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or hosted solution (e.g.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forumer.com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)</a:t>
            </a:r>
          </a:p>
          <a:p>
            <a:pPr>
              <a:buFont typeface="Wingdings" charset="0"/>
              <a:buNone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even more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web frameworks</a:t>
            </a:r>
          </a:p>
          <a:p>
            <a:pPr lvl="1"/>
            <a:r>
              <a:rPr lang="en-US" dirty="0" smtClean="0"/>
              <a:t>HTML, CSS, JS</a:t>
            </a:r>
          </a:p>
          <a:p>
            <a:pPr lvl="2"/>
            <a:r>
              <a:rPr lang="en-US" dirty="0" smtClean="0"/>
              <a:t>Bootstrap: for responsive, mobile-first projects (twitter)</a:t>
            </a:r>
          </a:p>
          <a:p>
            <a:pPr lvl="1"/>
            <a:r>
              <a:rPr lang="en-US" dirty="0" smtClean="0"/>
              <a:t>JavaScript</a:t>
            </a:r>
          </a:p>
          <a:p>
            <a:pPr lvl="2"/>
            <a:r>
              <a:rPr lang="en-US" dirty="0" err="1" smtClean="0"/>
              <a:t>AngularJS</a:t>
            </a:r>
            <a:r>
              <a:rPr lang="en-US" dirty="0" smtClean="0"/>
              <a:t>: easy MVC-organized projects (Google)</a:t>
            </a:r>
          </a:p>
          <a:p>
            <a:pPr lvl="1"/>
            <a:r>
              <a:rPr lang="en-US" dirty="0" smtClean="0"/>
              <a:t>PHP:</a:t>
            </a:r>
          </a:p>
          <a:p>
            <a:pPr lvl="2"/>
            <a:r>
              <a:rPr lang="en-US" dirty="0" err="1" smtClean="0"/>
              <a:t>Laravel</a:t>
            </a:r>
            <a:r>
              <a:rPr lang="en-US" dirty="0" smtClean="0"/>
              <a:t>: easy to learn, active community, popular</a:t>
            </a:r>
          </a:p>
          <a:p>
            <a:pPr lvl="1"/>
            <a:r>
              <a:rPr lang="en-US" dirty="0" smtClean="0"/>
              <a:t>Python</a:t>
            </a:r>
          </a:p>
          <a:p>
            <a:pPr lvl="2"/>
            <a:r>
              <a:rPr lang="en-US" dirty="0" err="1" smtClean="0"/>
              <a:t>Django</a:t>
            </a:r>
            <a:r>
              <a:rPr lang="en-US" dirty="0" smtClean="0"/>
              <a:t>: “for perfectionists with deadlines”</a:t>
            </a:r>
          </a:p>
          <a:p>
            <a:pPr lvl="1"/>
            <a:r>
              <a:rPr lang="en-US" dirty="0" err="1" smtClean="0"/>
              <a:t>ASP.net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28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Themes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Modules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Menus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Blocks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types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Roles</a:t>
            </a:r>
          </a:p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6" name="Picture 4" descr="Screen shot 2010-10-11 at 11.5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320800"/>
            <a:ext cx="50339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1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 available for</a:t>
            </a:r>
          </a:p>
          <a:p>
            <a:pPr lvl="1"/>
            <a:r>
              <a:rPr lang="en-US" dirty="0" smtClean="0"/>
              <a:t>E-commerce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Photo galleries</a:t>
            </a:r>
          </a:p>
          <a:p>
            <a:pPr lvl="1"/>
            <a:r>
              <a:rPr lang="en-US" dirty="0" smtClean="0"/>
              <a:t>Event management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Ratings</a:t>
            </a:r>
          </a:p>
          <a:p>
            <a:pPr lvl="1"/>
            <a:r>
              <a:rPr lang="en-US" dirty="0" smtClean="0"/>
              <a:t>Etc. etc.</a:t>
            </a:r>
            <a:endParaRPr lang="en-US" dirty="0"/>
          </a:p>
        </p:txBody>
      </p:sp>
      <p:pic>
        <p:nvPicPr>
          <p:cNvPr id="4" name="Picture 3" descr="Screen Shot 2012-09-29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24" y="0"/>
            <a:ext cx="441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Customizable Themes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1" y="1359710"/>
            <a:ext cx="27940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1081963"/>
            <a:ext cx="2768600" cy="210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377" y="2129713"/>
            <a:ext cx="2794000" cy="212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238" y="2283047"/>
            <a:ext cx="2794000" cy="27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770" y="4893976"/>
            <a:ext cx="27940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74" y="3293140"/>
            <a:ext cx="27940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238" y="3835400"/>
            <a:ext cx="2794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Church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upload/store/display sermons?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4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own content types such as blog posts, calendar events, ballgames, photos, church bulletins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Define a custom set of data fields</a:t>
            </a:r>
          </a:p>
          <a:p>
            <a:pPr lvl="1"/>
            <a:r>
              <a:rPr lang="en-US" dirty="0" smtClean="0"/>
              <a:t>Create a custom look for display</a:t>
            </a:r>
          </a:p>
          <a:p>
            <a:pPr lvl="1"/>
            <a:r>
              <a:rPr lang="en-US" dirty="0" smtClean="0"/>
              <a:t>Define who may add, edit them</a:t>
            </a:r>
          </a:p>
        </p:txBody>
      </p:sp>
    </p:spTree>
    <p:extLst>
      <p:ext uri="{BB962C8B-B14F-4D97-AF65-F5344CB8AC3E}">
        <p14:creationId xmlns:p14="http://schemas.microsoft.com/office/powerpoint/2010/main" val="36765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Publishing 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Built-in support for</a:t>
            </a:r>
          </a:p>
          <a:p>
            <a:pPr lvl="1"/>
            <a:r>
              <a:rPr lang="en-US" dirty="0" smtClean="0"/>
              <a:t>Group blogging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Customizable user profiles</a:t>
            </a:r>
            <a:endParaRPr lang="en-US" dirty="0"/>
          </a:p>
          <a:p>
            <a:r>
              <a:rPr lang="en-US" dirty="0" smtClean="0"/>
              <a:t>Almost anything else you can think of is a module away (ratings, groups, moderation tools…)</a:t>
            </a:r>
          </a:p>
        </p:txBody>
      </p:sp>
    </p:spTree>
    <p:extLst>
      <p:ext uri="{BB962C8B-B14F-4D97-AF65-F5344CB8AC3E}">
        <p14:creationId xmlns:p14="http://schemas.microsoft.com/office/powerpoint/2010/main" val="41304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Built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Out-of-the-box support for </a:t>
            </a:r>
          </a:p>
          <a:p>
            <a:pPr lvl="1"/>
            <a:r>
              <a:rPr lang="en-US" dirty="0" smtClean="0"/>
              <a:t>Human readable URLs</a:t>
            </a:r>
          </a:p>
          <a:p>
            <a:pPr lvl="1"/>
            <a:r>
              <a:rPr lang="en-US" dirty="0" smtClean="0"/>
              <a:t>Standards compliance</a:t>
            </a:r>
          </a:p>
          <a:p>
            <a:pPr lvl="1"/>
            <a:r>
              <a:rPr lang="en-US" dirty="0" smtClean="0"/>
              <a:t>Proper use of h1, meta,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Proper content ordering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ideas all finalized?</a:t>
            </a:r>
          </a:p>
          <a:p>
            <a:r>
              <a:rPr lang="en-US" dirty="0" smtClean="0"/>
              <a:t>Checkpoint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8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Drupal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URL request is sent to apache server</a:t>
            </a:r>
          </a:p>
          <a:p>
            <a:r>
              <a:rPr lang="en-US" dirty="0" err="1" smtClean="0"/>
              <a:t>Index.php</a:t>
            </a:r>
            <a:r>
              <a:rPr lang="en-US" dirty="0" smtClean="0"/>
              <a:t> is run to handles request</a:t>
            </a:r>
          </a:p>
          <a:p>
            <a:pPr lvl="1"/>
            <a:r>
              <a:rPr lang="en-US" dirty="0" smtClean="0"/>
              <a:t>Loads many PHP modules</a:t>
            </a:r>
          </a:p>
          <a:p>
            <a:pPr lvl="1"/>
            <a:r>
              <a:rPr lang="en-US" dirty="0" smtClean="0"/>
              <a:t>From active theme, determines what </a:t>
            </a:r>
            <a:r>
              <a:rPr lang="en-US" i="1" dirty="0" smtClean="0"/>
              <a:t>blocks</a:t>
            </a:r>
            <a:r>
              <a:rPr lang="en-US" dirty="0" smtClean="0"/>
              <a:t> are displayed</a:t>
            </a:r>
          </a:p>
          <a:p>
            <a:pPr lvl="1"/>
            <a:r>
              <a:rPr lang="en-US" dirty="0" smtClean="0"/>
              <a:t>Calls modules to generate output for each block (requested content (nodes) may be fetched from database)</a:t>
            </a:r>
          </a:p>
          <a:p>
            <a:pPr lvl="1"/>
            <a:r>
              <a:rPr lang="en-US" dirty="0" smtClean="0"/>
              <a:t>Output is sent through theme engine for customization according to selected theme</a:t>
            </a:r>
          </a:p>
          <a:p>
            <a:pPr lvl="1"/>
            <a:r>
              <a:rPr lang="en-US" dirty="0" smtClean="0"/>
              <a:t>Resulting page sent back to user</a:t>
            </a:r>
          </a:p>
        </p:txBody>
      </p:sp>
    </p:spTree>
    <p:extLst>
      <p:ext uri="{BB962C8B-B14F-4D97-AF65-F5344CB8AC3E}">
        <p14:creationId xmlns:p14="http://schemas.microsoft.com/office/powerpoint/2010/main" val="9879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 File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Organization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 file layout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index.php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install.php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update.php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modules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themes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sites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default/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settings.php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sites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/all/themes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sites/all/modules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does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get "started" when you access a server, e.g.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prepsoccer.org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directory should all of this stuff go in?</a:t>
            </a:r>
          </a:p>
          <a:p>
            <a:pPr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1230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Lab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5—Installing Drupal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7879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 Lab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you'll be installing and configuring PHP, MySQL, and Drupal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Most remaining labs – continue to configure your Drupal website.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few things you'll need to know…</a:t>
            </a: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484688"/>
          </a:xfrm>
        </p:spPr>
        <p:txBody>
          <a:bodyPr/>
          <a:lstStyle/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Open-source, free Database server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Most popular database server, especially for websites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Your website will connect to MySQL, store all its data there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You'll need to issue some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commands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Create databases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Create logins with appropriate privileges</a:t>
            </a:r>
          </a:p>
          <a:p>
            <a:pPr lvl="1"/>
            <a:r>
              <a:rPr lang="en-US" sz="21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We’ll do these things with </a:t>
            </a:r>
            <a:r>
              <a:rPr lang="en-US" sz="21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PHPMyAdmin</a:t>
            </a:r>
            <a:endParaRPr lang="en-US" sz="21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Installing Drupal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Installation steps: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 apache,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php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mysql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Create a database and user for Drupal to use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Configure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apache to default to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index.php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Configure apache to use .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htaccess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files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 latest Drupal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source in web server home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Make a world-writable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site.php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file for your site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Run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install.php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Change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site.php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back to world-readable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Download and install themes, modules, etc.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Installing Drupal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download and install files in Linux?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apt-get,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etc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Download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unpack, install manually</a:t>
            </a:r>
          </a:p>
          <a:p>
            <a:pPr lvl="2"/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wget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tar, mv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see or move files like ".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htaccess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"?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Who should own the files of your website? Why? 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change the owner of a file? </a:t>
            </a: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(Nodes)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594432" y="1958975"/>
            <a:ext cx="4485250" cy="458311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All content in Drupal is a node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There are various types of nodes: blog posts, comments, pictures, ballgames, . . . </a:t>
            </a:r>
            <a:b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(Content types)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types can have custom templates for display</a:t>
            </a:r>
          </a:p>
          <a:p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2-09-29 at 10.35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27" y="2084835"/>
            <a:ext cx="3548617" cy="455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Entities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7879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 “entities”: another level of abstraction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Nodes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Users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Comments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Files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Entity fields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Default: Title, Body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Can define additional ones</a:t>
            </a:r>
          </a:p>
          <a:p>
            <a:pPr marL="349250" lvl="1" indent="0"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Paths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7879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Suppose you create a seventh node.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Path: node/7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Default URL: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mysite.com?q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=node/7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With clean URLs: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mysite.com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/node/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7 or 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mysite.com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/hymnals/presbyterian_hymnal_1981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Other paths you might see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taxonomy/term/6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user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/login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user/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3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admin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Selecting a Theme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select a theme?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Layout you want (columns, menus, slogan,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Menu structure you want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Version compatible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Fixed vs.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liquid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Responsive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Configure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Make it default (only?)</a:t>
            </a:r>
          </a:p>
        </p:txBody>
      </p:sp>
      <p:pic>
        <p:nvPicPr>
          <p:cNvPr id="29700" name="Picture 3" descr="Screen shot 2010-10-11 at 11.5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205163"/>
            <a:ext cx="32480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9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set up a website, you’ll need a domain name, like </a:t>
            </a:r>
            <a:r>
              <a:rPr lang="en-US" dirty="0" err="1" smtClean="0"/>
              <a:t>EasternAvenueCRC.org</a:t>
            </a:r>
            <a:endParaRPr lang="en-US" dirty="0" smtClean="0"/>
          </a:p>
          <a:p>
            <a:r>
              <a:rPr lang="en-US" dirty="0" smtClean="0"/>
              <a:t>How to get 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37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Installing a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var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/www/html/sites/all/themes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70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35488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Can configure multiple domain names to refer to the same IP address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Web requests arrive with hostname in header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Your server can run different sites for different hostnames (/</a:t>
            </a:r>
            <a:r>
              <a:rPr lang="en-US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/apache2/sites-enabled)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Configure </a:t>
            </a:r>
            <a:r>
              <a:rPr lang="en-US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for multiple sites (/</a:t>
            </a:r>
            <a:r>
              <a:rPr lang="en-US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var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/www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/html/sites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Can optionally share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filesystem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database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We'll run two per student on the system lab servers:</a:t>
            </a:r>
          </a:p>
          <a:p>
            <a:pPr lvl="2"/>
            <a:r>
              <a:rPr lang="en-US" sz="19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yourlogin.calvincs.com</a:t>
            </a:r>
            <a:endParaRPr lang="en-US" sz="1900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2"/>
            <a:r>
              <a:rPr lang="en-US" sz="19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yourlogin</a:t>
            </a:r>
            <a:r>
              <a:rPr lang="en-US" sz="19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-</a:t>
            </a:r>
            <a:r>
              <a:rPr lang="en-US" sz="19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dev.calvincs.com</a:t>
            </a:r>
            <a:endParaRPr lang="en-US" sz="19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58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More Tidbits (Lab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6)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Hostname, /etc/hostname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Mail service, postfix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PHP memory requirements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Cron, crontab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See /etc/crontab, cron.hourly, cron.daily, etc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Edit with sudo crontab –e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Add something like this:</a:t>
            </a:r>
          </a:p>
          <a:p>
            <a:pPr lvl="1">
              <a:buFont typeface="Wingdings" charset="0"/>
              <a:buNone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7 * * * * /usr/bin/wget http://yoursite.com/cron.php</a:t>
            </a:r>
          </a:p>
          <a:p>
            <a:pPr lvl="1"/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9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787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Primary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e.g. Home, Standings, Forum, </a:t>
            </a:r>
            <a:b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Store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Typically top of the page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My be hierarchical</a:t>
            </a:r>
          </a:p>
          <a:p>
            <a:pPr>
              <a:lnSpc>
                <a:spcPct val="8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Secondary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e.g. About, Contact us, Log out, Terms of Service, Privacy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Policy [not in Drupal 7, but you can create one]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Navigation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All of the tasks you can do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May not be displayed for unauthenticated users</a:t>
            </a:r>
          </a:p>
          <a:p>
            <a:pPr>
              <a:lnSpc>
                <a:spcPct val="80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Configuration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Set location, visibility in theme (or blocks)</a:t>
            </a:r>
          </a:p>
        </p:txBody>
      </p:sp>
      <p:pic>
        <p:nvPicPr>
          <p:cNvPr id="3584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920875"/>
            <a:ext cx="35433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93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070100"/>
            <a:ext cx="5360988" cy="418306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Modules present their information 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as 'blocks'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 configure what blocks go 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where, on which pages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This is the primary means of configuring the functionality of your website</a:t>
            </a:r>
          </a:p>
        </p:txBody>
      </p:sp>
      <p:pic>
        <p:nvPicPr>
          <p:cNvPr id="36868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039813"/>
            <a:ext cx="3017837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91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Users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Creating logins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User Settings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Registration options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Text of emails that Drupal sends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Signature, picture support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Profiles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Each user has a profile page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Use the Profile module to customize contents</a:t>
            </a:r>
          </a:p>
        </p:txBody>
      </p:sp>
    </p:spTree>
    <p:extLst>
      <p:ext uri="{BB962C8B-B14F-4D97-AF65-F5344CB8AC3E}">
        <p14:creationId xmlns:p14="http://schemas.microsoft.com/office/powerpoint/2010/main" val="1975289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Roles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For PrepSoccer.org:</a:t>
            </a:r>
          </a:p>
          <a:p>
            <a:pPr lvl="1"/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administrator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(can do everything)</a:t>
            </a:r>
          </a:p>
          <a:p>
            <a:pPr lvl="1"/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team manager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(can update scores and schedule, add games, post photos, stories and comments)</a:t>
            </a:r>
          </a:p>
          <a:p>
            <a:pPr lvl="1"/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authenticated user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(can post photos, stories, and comments)</a:t>
            </a:r>
          </a:p>
          <a:p>
            <a:pPr lvl="1"/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unauthenticated user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(can read anything and change nothing)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 Drupal</a:t>
            </a:r>
          </a:p>
          <a:p>
            <a:pPr lvl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Configure with User Management -&gt; Roles, Permissions</a:t>
            </a:r>
          </a:p>
        </p:txBody>
      </p:sp>
      <p:pic>
        <p:nvPicPr>
          <p:cNvPr id="38916" name="Picture 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0"/>
            <a:ext cx="35750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71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if site is 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Debugging is a key skill…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debug your site?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What part is malfunctioning?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Is server running and connected to the Internet?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Is webserver running?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Is database server running?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Web server logs are your friends</a:t>
            </a:r>
          </a:p>
          <a:p>
            <a:pPr lvl="2"/>
            <a:r>
              <a:rPr 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/var/log/apache2</a:t>
            </a:r>
          </a:p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87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27 at 11.44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497013"/>
            <a:ext cx="7660232" cy="53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do you use modules for?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find, select?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How, where to install?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Configuration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Effects on performance, usability</a:t>
            </a:r>
          </a:p>
        </p:txBody>
      </p:sp>
    </p:spTree>
    <p:extLst>
      <p:ext uri="{BB962C8B-B14F-4D97-AF65-F5344CB8AC3E}">
        <p14:creationId xmlns:p14="http://schemas.microsoft.com/office/powerpoint/2010/main" val="332518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0 at 10.3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8" y="0"/>
            <a:ext cx="726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1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2-10-27 at 11.41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9" y="1549868"/>
            <a:ext cx="7990639" cy="50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5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10-27 at 11.49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323651"/>
            <a:ext cx="7945685" cy="55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5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10-27 at 11.58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0" y="0"/>
            <a:ext cx="814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4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8248176" cy="4183063"/>
          </a:xfrm>
        </p:spPr>
        <p:txBody>
          <a:bodyPr/>
          <a:lstStyle/>
          <a:p>
            <a:r>
              <a:rPr lang="en-US" dirty="0" smtClean="0"/>
              <a:t>Download and unpack in sites/all/modules</a:t>
            </a:r>
            <a:br>
              <a:rPr lang="en-US" dirty="0" smtClean="0"/>
            </a:br>
            <a:r>
              <a:rPr lang="en-US" sz="1800" dirty="0" smtClean="0">
                <a:latin typeface="Courier"/>
                <a:cs typeface="Courier"/>
              </a:rPr>
              <a:t>cd /</a:t>
            </a:r>
            <a:r>
              <a:rPr lang="en-US" sz="1800" dirty="0" err="1" smtClean="0">
                <a:latin typeface="Courier"/>
                <a:cs typeface="Courier"/>
              </a:rPr>
              <a:t>var</a:t>
            </a:r>
            <a:r>
              <a:rPr lang="en-US" sz="1800" dirty="0" smtClean="0">
                <a:latin typeface="Courier"/>
                <a:cs typeface="Courier"/>
              </a:rPr>
              <a:t>/www/sites/all/modules</a:t>
            </a:r>
            <a:br>
              <a:rPr lang="en-US" sz="1800" dirty="0" smtClean="0">
                <a:latin typeface="Courier"/>
                <a:cs typeface="Courier"/>
              </a:rPr>
            </a:br>
            <a:r>
              <a:rPr lang="en-US" sz="1800" dirty="0" err="1" smtClean="0">
                <a:latin typeface="Courier"/>
                <a:cs typeface="Courier"/>
              </a:rPr>
              <a:t>wget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http://</a:t>
            </a:r>
            <a:r>
              <a:rPr lang="en-US" sz="1400" dirty="0" err="1" smtClean="0">
                <a:latin typeface="Courier"/>
                <a:cs typeface="Courier"/>
              </a:rPr>
              <a:t>ftp.drupal.org</a:t>
            </a:r>
            <a:r>
              <a:rPr lang="en-US" sz="1400" dirty="0" smtClean="0">
                <a:latin typeface="Courier"/>
                <a:cs typeface="Courier"/>
              </a:rPr>
              <a:t>/files/projects/module_filter-7.x-1.7.zip</a:t>
            </a:r>
            <a:r>
              <a:rPr lang="en-US" sz="1200" dirty="0" smtClean="0">
                <a:latin typeface="Courier"/>
                <a:cs typeface="Courier"/>
              </a:rPr>
              <a:t/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800" dirty="0" smtClean="0">
                <a:latin typeface="Courier"/>
                <a:cs typeface="Courier"/>
              </a:rPr>
              <a:t>unzip module_filter-7.x-1.7.zip</a:t>
            </a:r>
          </a:p>
          <a:p>
            <a:r>
              <a:rPr lang="en-US" dirty="0" smtClean="0"/>
              <a:t>If necessary, run the update script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ourier"/>
              <a:cs typeface="Courier"/>
            </a:endParaRPr>
          </a:p>
        </p:txBody>
      </p:sp>
      <p:pic>
        <p:nvPicPr>
          <p:cNvPr id="6" name="Picture 5" descr="Screen Shot 2012-10-27 at 12.2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851"/>
            <a:ext cx="9144000" cy="2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9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8248176" cy="4183063"/>
          </a:xfrm>
        </p:spPr>
        <p:txBody>
          <a:bodyPr/>
          <a:lstStyle/>
          <a:p>
            <a:r>
              <a:rPr lang="en-US" dirty="0" smtClean="0"/>
              <a:t>Enable module</a:t>
            </a:r>
          </a:p>
          <a:p>
            <a:endParaRPr lang="en-US" sz="1800" dirty="0">
              <a:latin typeface="Courier"/>
              <a:cs typeface="Courier"/>
            </a:endParaRPr>
          </a:p>
          <a:p>
            <a:endParaRPr lang="en-US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r>
              <a:rPr lang="en-US" dirty="0" smtClean="0"/>
              <a:t>Configure module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 descr="Screen Shot 2012-10-27 at 12.0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05" y="2566809"/>
            <a:ext cx="7430163" cy="1658827"/>
          </a:xfrm>
          <a:prstGeom prst="rect">
            <a:avLst/>
          </a:prstGeom>
        </p:spPr>
      </p:pic>
      <p:pic>
        <p:nvPicPr>
          <p:cNvPr id="5" name="Picture 4" descr="Screen Shot 2012-10-27 at 12.2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" y="5012459"/>
            <a:ext cx="8470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2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27 at 12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977"/>
            <a:ext cx="9144000" cy="40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03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Create a content type for every type of 'thing' on your website (blog post, story, newsletter, photograph, calendar entry, bulletin, team, game result, …)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Add and configure custom content types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Add custom ways for displaying content types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To add content, use Create Content -&gt; …</a:t>
            </a:r>
          </a:p>
        </p:txBody>
      </p:sp>
    </p:spTree>
    <p:extLst>
      <p:ext uri="{BB962C8B-B14F-4D97-AF65-F5344CB8AC3E}">
        <p14:creationId xmlns:p14="http://schemas.microsoft.com/office/powerpoint/2010/main" val="3527793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Adding Content Types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Default content types</a:t>
            </a:r>
          </a:p>
          <a:p>
            <a:pPr lvl="1"/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Page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Intended for static content such as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About Us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”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Story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Intended for content that will be frequently posted, such as news articles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You can add content types in various ways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Add a module, e.g. 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Blog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that adds a content type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Create your own custom content types</a:t>
            </a:r>
          </a:p>
          <a:p>
            <a:pPr lvl="1"/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49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When should I use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Story vs. Blog?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Blog module adds</a:t>
            </a:r>
          </a:p>
          <a:p>
            <a:pPr lvl="1"/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blog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”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content type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overview of all blog posts at /blog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overview of each blogger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 posts at /blog/3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links at the bottom of each blog post to the author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 other blog posts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filtered RSS feed for blogger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 posts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 private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my blog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”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link in the navigation menu for each user who has permission to create blog posts</a:t>
            </a:r>
          </a:p>
        </p:txBody>
      </p:sp>
    </p:spTree>
    <p:extLst>
      <p:ext uri="{BB962C8B-B14F-4D97-AF65-F5344CB8AC3E}">
        <p14:creationId xmlns:p14="http://schemas.microsoft.com/office/powerpoint/2010/main" val="376629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Stories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4213" y="1744663"/>
            <a:ext cx="7693025" cy="4572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We want users who don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 know HTML to be able to add game stories, event updates, etc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Install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2"/>
              </a:rPr>
              <a:t>FCKeditor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We want to be able to 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include images in the 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game stories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Install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3"/>
              </a:rPr>
              <a:t>IMCE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770188"/>
            <a:ext cx="48402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0 at 10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1" y="0"/>
            <a:ext cx="8643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59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Comments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44023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Users (with permission) can add comments to pages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Spam vs. Ham?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Mollom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Auto-delete spam identified by stats of millions of other blots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content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Also blocks spam in contact form, nodes, user registration forms, etc.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Displays captcha in questionable cases</a:t>
            </a:r>
          </a:p>
          <a:p>
            <a:pPr lvl="2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Can also delete low-quality, abusive content (flames)</a:t>
            </a:r>
          </a:p>
        </p:txBody>
      </p:sp>
    </p:spTree>
    <p:extLst>
      <p:ext uri="{BB962C8B-B14F-4D97-AF65-F5344CB8AC3E}">
        <p14:creationId xmlns:p14="http://schemas.microsoft.com/office/powerpoint/2010/main" val="2766066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2" name="Picture 4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0"/>
            <a:ext cx="758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74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6" name="Picture 3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0"/>
            <a:ext cx="851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7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Domain Names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Dreamhost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account: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calvincs.com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Dreamhost’s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DNS servers configured to return your IP address for abc12.calvincs.com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Eventually we’ll create project-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dev.calvincs.com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DNS entries (you’ll have two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websites)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Later you’ll publish to an ISP, using your choice of domain name</a:t>
            </a:r>
          </a:p>
          <a:p>
            <a:pPr marL="349250" lvl="1" indent="0"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set up a website?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Static pages, or what?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server?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Domain name service?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Hosting?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Managed?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Management Systems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is a CMS?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Store all content in a database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Site-wide theme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On-line management and content creation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Out-of-box capabilities 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(e.g. blogging, forum, calendar, wiki, shopping cart, tagging, …)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Typical architecture: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LAMP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Hundreds of options, open source or commercial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Calvin uses .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cms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(open source, hosted, Java-based)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Microsoft has 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SharePoint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79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Open-source CMS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Or, </a:t>
            </a:r>
            <a:r>
              <a:rPr lang="ja-JP" alt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“</a:t>
            </a: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Content Management Framework</a:t>
            </a:r>
            <a:r>
              <a:rPr lang="ja-JP" alt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”</a:t>
            </a: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because it is geared more toward configurability and customizability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Uses PHP; Apache, MySQL most common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Collaborative at the core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Comparisions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Easy single-purpose tools such as </a:t>
            </a:r>
            <a:r>
              <a:rPr lang="en-US" sz="19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phpbb</a:t>
            </a: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or </a:t>
            </a:r>
            <a:r>
              <a:rPr lang="en-US" sz="19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WordPress</a:t>
            </a: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are a little more popular – but little flexibility</a:t>
            </a:r>
          </a:p>
          <a:p>
            <a:pPr lvl="1">
              <a:lnSpc>
                <a:spcPct val="90000"/>
              </a:lnSpc>
            </a:pPr>
            <a:r>
              <a:rPr lang="en-US" sz="19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Joomla</a:t>
            </a: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popular, polished looking, possibly easier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Drupal: more flexible/configurable, better designed, SEO</a:t>
            </a:r>
            <a:r>
              <a:rPr lang="en-US" sz="19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?</a:t>
            </a:r>
            <a:endParaRPr lang="en-US" sz="19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3926</TotalTime>
  <Words>2065</Words>
  <Application>Microsoft Macintosh PowerPoint</Application>
  <PresentationFormat>On-screen Show (4:3)</PresentationFormat>
  <Paragraphs>367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Book Antiqua</vt:lpstr>
      <vt:lpstr>Calibri</vt:lpstr>
      <vt:lpstr>Courier</vt:lpstr>
      <vt:lpstr>ＭＳ Ｐゴシック</vt:lpstr>
      <vt:lpstr>Wingdings</vt:lpstr>
      <vt:lpstr>Wingdings 2</vt:lpstr>
      <vt:lpstr>Arial</vt:lpstr>
      <vt:lpstr>Habitat</vt:lpstr>
      <vt:lpstr>Content Management Systems and Drupal</vt:lpstr>
      <vt:lpstr>Term Project</vt:lpstr>
      <vt:lpstr>Domain Names</vt:lpstr>
      <vt:lpstr>PowerPoint Presentation</vt:lpstr>
      <vt:lpstr>PowerPoint Presentation</vt:lpstr>
      <vt:lpstr>Domain Names</vt:lpstr>
      <vt:lpstr>How to set up a website?</vt:lpstr>
      <vt:lpstr>Content Management Systems</vt:lpstr>
      <vt:lpstr>Drupal</vt:lpstr>
      <vt:lpstr>Who Uses Drupal?</vt:lpstr>
      <vt:lpstr>Is Drupal Right for You?</vt:lpstr>
      <vt:lpstr>Want even more control?</vt:lpstr>
      <vt:lpstr>Drupal Overview</vt:lpstr>
      <vt:lpstr>Modules</vt:lpstr>
      <vt:lpstr>Customizable Themes</vt:lpstr>
      <vt:lpstr>A Church website</vt:lpstr>
      <vt:lpstr>Content Types</vt:lpstr>
      <vt:lpstr>Social Publishing and Collaboration</vt:lpstr>
      <vt:lpstr>SEO Built In</vt:lpstr>
      <vt:lpstr>How does Drupal work?</vt:lpstr>
      <vt:lpstr>Drupal File Organization</vt:lpstr>
      <vt:lpstr>Lab 5—Installing Drupal</vt:lpstr>
      <vt:lpstr>MySQL</vt:lpstr>
      <vt:lpstr>Installing Drupal</vt:lpstr>
      <vt:lpstr>Installing Drupal</vt:lpstr>
      <vt:lpstr>Content (Nodes)</vt:lpstr>
      <vt:lpstr>Entities</vt:lpstr>
      <vt:lpstr>Paths</vt:lpstr>
      <vt:lpstr>Selecting a Theme</vt:lpstr>
      <vt:lpstr>Installing a Theme</vt:lpstr>
      <vt:lpstr>Virtual Hosts</vt:lpstr>
      <vt:lpstr>More Tidbits (Lab 6)</vt:lpstr>
      <vt:lpstr>Menus</vt:lpstr>
      <vt:lpstr>Blocks</vt:lpstr>
      <vt:lpstr>Users</vt:lpstr>
      <vt:lpstr>Roles</vt:lpstr>
      <vt:lpstr>What if site is down?</vt:lpstr>
      <vt:lpstr>Administration</vt:lpstr>
      <vt:lpstr>Modules</vt:lpstr>
      <vt:lpstr>Modules</vt:lpstr>
      <vt:lpstr>Finding Modules</vt:lpstr>
      <vt:lpstr>Selecting a Module</vt:lpstr>
      <vt:lpstr>Manual Installation</vt:lpstr>
      <vt:lpstr>Configure</vt:lpstr>
      <vt:lpstr>Enjoy</vt:lpstr>
      <vt:lpstr>Content Types</vt:lpstr>
      <vt:lpstr>Adding Content Types</vt:lpstr>
      <vt:lpstr>When should I use  Story vs. Blog?</vt:lpstr>
      <vt:lpstr>Stories</vt:lpstr>
      <vt:lpstr>Comments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87</cp:revision>
  <cp:lastPrinted>2012-10-09T16:40:12Z</cp:lastPrinted>
  <dcterms:created xsi:type="dcterms:W3CDTF">2011-10-10T14:32:01Z</dcterms:created>
  <dcterms:modified xsi:type="dcterms:W3CDTF">2017-11-01T12:48:27Z</dcterms:modified>
</cp:coreProperties>
</file>