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540" r:id="rId1"/>
  </p:sldMasterIdLst>
  <p:notesMasterIdLst>
    <p:notesMasterId r:id="rId13"/>
  </p:notesMasterIdLst>
  <p:handoutMasterIdLst>
    <p:handoutMasterId r:id="rId14"/>
  </p:handoutMasterIdLst>
  <p:sldIdLst>
    <p:sldId id="311" r:id="rId2"/>
    <p:sldId id="265" r:id="rId3"/>
    <p:sldId id="314" r:id="rId4"/>
    <p:sldId id="271" r:id="rId5"/>
    <p:sldId id="272" r:id="rId6"/>
    <p:sldId id="309" r:id="rId7"/>
    <p:sldId id="276" r:id="rId8"/>
    <p:sldId id="312" r:id="rId9"/>
    <p:sldId id="313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3333" autoAdjust="0"/>
  </p:normalViewPr>
  <p:slideViewPr>
    <p:cSldViewPr snapToGrid="0" snapToObjects="1">
      <p:cViewPr varScale="1">
        <p:scale>
          <a:sx n="128" d="100"/>
          <a:sy n="128" d="100"/>
        </p:scale>
        <p:origin x="-172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6597011-2B5E-8945-8511-F024D60C6C1D}" type="datetimeFigureOut">
              <a:rPr lang="en-US"/>
              <a:pPr>
                <a:defRPr/>
              </a:pPr>
              <a:t>10/5/11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4230CB8-54D1-8841-AA7B-B612EF117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7D12EE1-6AA1-6D49-A06F-79BAD72595C5}" type="datetime1">
              <a:rPr lang="en-US"/>
              <a:pPr>
                <a:defRPr/>
              </a:pPr>
              <a:t>10/5/11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11106B8-977B-5340-B3E7-EEDAB2E04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</a:t>
            </a:r>
            <a:r>
              <a:rPr lang="en-US" baseline="0" dirty="0" smtClean="0"/>
              <a:t> does HTTP work? Steps?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1106B8-977B-5340-B3E7-EEDAB2E0422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1106B8-977B-5340-B3E7-EEDAB2E0422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What's a 404? 404 not found? Have</a:t>
            </a:r>
            <a:r>
              <a:rPr lang="en-US" baseline="0" dirty="0" smtClean="0"/>
              <a:t> you heard anyone say </a:t>
            </a:r>
            <a:r>
              <a:rPr lang="en-US" baseline="0" dirty="0" err="1" smtClean="0"/>
              <a:t>antying</a:t>
            </a:r>
            <a:r>
              <a:rPr lang="en-US" baseline="0" dirty="0" smtClean="0"/>
              <a:t> like that?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1106B8-977B-5340-B3E7-EEDAB2E0422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Refresh: </a:t>
            </a:r>
            <a:r>
              <a:rPr lang="en-US" dirty="0" err="1" smtClean="0"/>
              <a:t>eg</a:t>
            </a:r>
            <a:r>
              <a:rPr lang="en-US" baseline="0" dirty="0" smtClean="0"/>
              <a:t> &lt;meta http-equiv="refresh" content="5; </a:t>
            </a:r>
            <a:r>
              <a:rPr lang="en-US" baseline="0" dirty="0" err="1" smtClean="0"/>
              <a:t>url</a:t>
            </a:r>
            <a:r>
              <a:rPr lang="en-US" baseline="0" dirty="0" smtClean="0"/>
              <a:t>=http://</a:t>
            </a:r>
            <a:r>
              <a:rPr lang="en-US" baseline="0" dirty="0" err="1" smtClean="0"/>
              <a:t>example.com</a:t>
            </a:r>
            <a:r>
              <a:rPr lang="en-US" baseline="0" dirty="0" smtClean="0"/>
              <a:t>/"&gt;  [but back button may not work correctly]</a:t>
            </a:r>
          </a:p>
          <a:p>
            <a:endParaRPr lang="en-US" dirty="0" smtClean="0"/>
          </a:p>
          <a:p>
            <a:r>
              <a:rPr lang="en-US" dirty="0" err="1" smtClean="0"/>
              <a:t>Etag</a:t>
            </a:r>
            <a:r>
              <a:rPr lang="en-US" dirty="0" smtClean="0"/>
              <a:t> = entity tag.</a:t>
            </a:r>
            <a:r>
              <a:rPr lang="en-US" baseline="0" dirty="0" smtClean="0"/>
              <a:t> If it's the same, you can use the cached version. E.g. a hash of a file. Server may send back a 304 Not Modified on the next request (including </a:t>
            </a:r>
            <a:r>
              <a:rPr lang="en-US" baseline="0" dirty="0" err="1" smtClean="0"/>
              <a:t>etag</a:t>
            </a:r>
            <a:r>
              <a:rPr lang="en-US" baseline="0" dirty="0" smtClean="0"/>
              <a:t>) if file is unmodified.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1106B8-977B-5340-B3E7-EEDAB2E0422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27F99-2D3A-534A-B0AE-ACEE82F7BAAB}" type="datetime1">
              <a:rPr lang="en-US"/>
              <a:pPr>
                <a:defRPr/>
              </a:pPr>
              <a:t>10/5/11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F49BD-BEBD-694D-BF62-ECBBA87C1C4D}" type="datetime1">
              <a:rPr lang="en-US"/>
              <a:pPr>
                <a:defRPr/>
              </a:pPr>
              <a:t>10/5/11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F2A36-64E4-4345-8ABF-7493B56AB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FE14C3A-67D4-354D-B5FD-49AB0012A904}" type="datetime1">
              <a:rPr lang="en-US"/>
              <a:pPr>
                <a:defRPr/>
              </a:pPr>
              <a:t>10/5/11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E389908-2BC1-524A-BCF2-E51513F71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EA938-3AE2-DA49-8024-956875ECB59A}" type="datetime1">
              <a:rPr lang="en-US"/>
              <a:pPr>
                <a:defRPr/>
              </a:pPr>
              <a:t>10/5/11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37AF1-4DB6-3849-864D-26B2C0749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F2CC4-15B7-3C48-A6C7-7A284660BB07}" type="datetime1">
              <a:rPr lang="en-US"/>
              <a:pPr>
                <a:defRPr/>
              </a:pPr>
              <a:t>10/5/11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EA9C9-636C-B141-AC61-E4254D6B1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C4F2-57C9-F444-B103-21BF93D8AD34}" type="datetime1">
              <a:rPr lang="en-US"/>
              <a:pPr>
                <a:defRPr/>
              </a:pPr>
              <a:t>10/5/11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A0188-0A02-E645-8D42-6860361D7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BFAD3-405C-0149-8B69-5286C2D977A4}" type="datetime1">
              <a:rPr lang="en-US"/>
              <a:pPr>
                <a:defRPr/>
              </a:pPr>
              <a:t>10/5/11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B8E24-D242-9A41-B85A-4817951CB503}" type="datetime1">
              <a:rPr lang="en-US"/>
              <a:pPr>
                <a:defRPr/>
              </a:pPr>
              <a:t>10/5/11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E28FA-7045-8B4D-8D2A-2358AB522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55D78-23FA-CA4E-8F6D-B13D3E9BE45E}" type="datetime1">
              <a:rPr lang="en-US"/>
              <a:pPr>
                <a:defRPr/>
              </a:pPr>
              <a:t>10/5/11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533F9-CF5A-3D40-839F-DE7BA00EB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7901E-84CC-664B-8CAB-D6124DB1FB7C}" type="datetime1">
              <a:rPr lang="en-US"/>
              <a:pPr>
                <a:defRPr/>
              </a:pPr>
              <a:t>10/5/11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366C8-4C3F-524A-92FA-B399F1AE3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75F82-5326-B24F-AF8B-9874862296A3}" type="datetime1">
              <a:rPr lang="en-US"/>
              <a:pPr>
                <a:defRPr/>
              </a:pPr>
              <a:t>10/5/11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ED19F-4DEE-4648-A9CF-F2F74717B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9C7F2-970E-F840-A0CD-630BA1C9236D}" type="datetime1">
              <a:rPr lang="en-US"/>
              <a:pPr>
                <a:defRPr/>
              </a:pPr>
              <a:t>10/5/11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13BA0-6EFA-C449-9513-87D1474D0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D2982CE-A71B-094A-B261-F260C101DF3B}" type="datetime1">
              <a:rPr lang="en-US"/>
              <a:pPr>
                <a:defRPr/>
              </a:pPr>
              <a:t>10/5/11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D3E3DDA-BED7-1A49-81E9-981F29C0F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5" y="79375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100"/>
            <a:ext cx="7612063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6CE8D65-6903-6C4A-B5B2-3567EE5FFE4A}" type="datetime1">
              <a:rPr lang="en-US"/>
              <a:pPr>
                <a:defRPr/>
              </a:pPr>
              <a:t>10/5/11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AF1C91-25CD-6D4C-903D-CAB936388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72" r:id="rId2"/>
    <p:sldLayoutId id="2147484778" r:id="rId3"/>
    <p:sldLayoutId id="2147484779" r:id="rId4"/>
    <p:sldLayoutId id="2147484773" r:id="rId5"/>
    <p:sldLayoutId id="2147484774" r:id="rId6"/>
    <p:sldLayoutId id="2147484775" r:id="rId7"/>
    <p:sldLayoutId id="2147484780" r:id="rId8"/>
    <p:sldLayoutId id="2147484781" r:id="rId9"/>
    <p:sldLayoutId id="2147484782" r:id="rId10"/>
    <p:sldLayoutId id="2147484783" r:id="rId11"/>
    <p:sldLayoutId id="2147484776" r:id="rId12"/>
    <p:sldLayoutId id="214748478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Font typeface="Wingdings 2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Font typeface="Wingdings 2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Font typeface="Wingdings 2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Font typeface="Wingdings 2" charset="2"/>
        <a:buChar char=""/>
        <a:defRPr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Font typeface="Wingdings 2" charset="2"/>
        <a:buChar char=""/>
        <a:defRPr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ngkiat.com/blog/60-really-cool-and-creative-error-404-pages/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cs.calvin.edu/curriculum/is/337/hplantin/examples/index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cel.org/t/theo_ger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13" y="3776663"/>
            <a:ext cx="8136523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Hypertext Transfer Protocol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738" y="2994025"/>
            <a:ext cx="5724525" cy="12969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Information Systems 337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Prof. Harry Plantinga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Cookies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/>
              <a:t>What are cookies used for?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/>
              <a:t>How cookies work: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Server sends a Set-Cookie header in its response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Client is expected to store the cookie on disk, along with the URL that assigned it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In subsequent requests to that URL, client sends along the cookie with the Cookie header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Cookies and Flash, HTML5 – new evilness!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Cookie Example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/>
              <a:t>Client request:</a:t>
            </a:r>
          </a:p>
          <a:p>
            <a:pPr lvl="2" eaLnBrk="1" fontAlgn="auto" hangingPunct="1">
              <a:spcBef>
                <a:spcPct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POST /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www.whosis.com/order.pl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 HTTP/1.0</a:t>
            </a:r>
          </a:p>
          <a:p>
            <a:pPr lvl="2" eaLnBrk="1" fontAlgn="auto" hangingPunct="1">
              <a:spcBef>
                <a:spcPct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[client headers here]</a:t>
            </a:r>
          </a:p>
          <a:p>
            <a:pPr lvl="2" eaLnBrk="1" fontAlgn="auto" hangingPunct="1">
              <a:spcBef>
                <a:spcPct val="0"/>
              </a:spcBef>
              <a:spcAft>
                <a:spcPts val="0"/>
              </a:spcAft>
              <a:buFont typeface="Wingdings" charset="2"/>
              <a:buNone/>
              <a:defRPr/>
            </a:pP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pPr lvl="2" eaLnBrk="1" fontAlgn="auto" hangingPunct="1">
              <a:spcBef>
                <a:spcPct val="0"/>
              </a:spcBef>
              <a:spcAft>
                <a:spcPts val="600"/>
              </a:spcAft>
              <a:buFont typeface="Wingdings" charset="2"/>
              <a:buNone/>
              <a:defRPr/>
            </a:pP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Type=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new&amp;firstname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Harry&amp;lastname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=Plant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/>
              <a:t>Server Response</a:t>
            </a:r>
          </a:p>
          <a:p>
            <a:pPr lvl="2" eaLnBrk="1" fontAlgn="auto" hangingPunct="1">
              <a:spcBef>
                <a:spcPct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HTTP/1.0 200 OK</a:t>
            </a:r>
          </a:p>
          <a:p>
            <a:pPr lvl="2" eaLnBrk="1" fontAlgn="auto" hangingPunct="1">
              <a:spcBef>
                <a:spcPct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[server headers here]</a:t>
            </a:r>
          </a:p>
          <a:p>
            <a:pPr lvl="2" eaLnBrk="1" fontAlgn="auto" hangingPunct="1">
              <a:spcBef>
                <a:spcPct val="0"/>
              </a:spcBef>
              <a:spcAft>
                <a:spcPts val="600"/>
              </a:spcAft>
              <a:buFont typeface="Wingdings" charset="2"/>
              <a:buNone/>
              <a:defRPr/>
            </a:pP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Set-Cookie: acct=01234567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/>
              <a:t>Cookie file</a:t>
            </a:r>
          </a:p>
          <a:p>
            <a:pPr lvl="2" eaLnBrk="1" fontAlgn="auto" hangingPunct="1">
              <a:spcBef>
                <a:spcPct val="0"/>
              </a:spcBef>
              <a:spcAft>
                <a:spcPts val="600"/>
              </a:spcAft>
              <a:buFont typeface="Wingdings" charset="2"/>
              <a:buNone/>
              <a:defRPr/>
            </a:pP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www.whosis.com/order.pl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 acct=01234567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/>
              <a:t>Next client request</a:t>
            </a:r>
          </a:p>
          <a:p>
            <a:pPr lvl="2" eaLnBrk="1" fontAlgn="auto" hangingPunct="1">
              <a:spcBef>
                <a:spcPct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GET /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www.whosis.com/order.pl</a:t>
            </a: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pPr lvl="2" eaLnBrk="1" fontAlgn="auto" hangingPunct="1">
              <a:spcBef>
                <a:spcPct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[client headers here]</a:t>
            </a:r>
          </a:p>
          <a:p>
            <a:pPr lvl="2" eaLnBrk="1" fontAlgn="auto" hangingPunct="1">
              <a:spcBef>
                <a:spcPct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Cookie: acct=01234567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HTTP</a:t>
            </a:r>
          </a:p>
        </p:txBody>
      </p:sp>
      <p:sp>
        <p:nvSpPr>
          <p:cNvPr id="36867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/>
              <a:t>Try this: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telnet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calvin.edu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80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get / HTTP/1.0</a:t>
            </a: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/>
              <a:t>Basic protocol: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>
                <a:ea typeface="Courier" charset="0"/>
                <a:cs typeface="Courier" charset="0"/>
              </a:rPr>
              <a:t>Server waits for connection requests on a port (default 80)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>
                <a:ea typeface="Courier" charset="0"/>
                <a:cs typeface="Courier" charset="0"/>
              </a:rPr>
              <a:t>Client connects to server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>
                <a:ea typeface="Courier" charset="0"/>
                <a:cs typeface="Courier" charset="0"/>
              </a:rPr>
              <a:t>Client sends request (GET, HEAD, PUT, etc.) with header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>
                <a:ea typeface="Courier" charset="0"/>
                <a:cs typeface="Courier" charset="0"/>
              </a:rPr>
              <a:t>Server sends response header and document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>
                <a:ea typeface="Courier" charset="0"/>
                <a:cs typeface="Courier" charset="0"/>
              </a:rPr>
              <a:t>Server closes connection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>
                <a:ea typeface="Courier" charset="0"/>
                <a:cs typeface="Courier" charset="0"/>
              </a:rPr>
              <a:t>Watch with firebug!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HTTP request methods:</a:t>
            </a:r>
          </a:p>
          <a:p>
            <a:pPr lvl="1"/>
            <a:r>
              <a:rPr lang="en-US" dirty="0" smtClean="0"/>
              <a:t>GET  -- get a file</a:t>
            </a:r>
          </a:p>
          <a:p>
            <a:pPr lvl="1"/>
            <a:r>
              <a:rPr lang="en-US" dirty="0" smtClean="0"/>
              <a:t>HEAD -- identical to GET, but returns header only</a:t>
            </a:r>
          </a:p>
          <a:p>
            <a:pPr lvl="1"/>
            <a:r>
              <a:rPr lang="en-US" dirty="0" smtClean="0"/>
              <a:t>POST -- used to send to the server, e.g. post a message </a:t>
            </a:r>
          </a:p>
          <a:p>
            <a:pPr lvl="1"/>
            <a:r>
              <a:rPr lang="en-US" dirty="0" smtClean="0"/>
              <a:t>PUT -- upload a file at specified URI</a:t>
            </a:r>
          </a:p>
          <a:p>
            <a:pPr lvl="1"/>
            <a:r>
              <a:rPr lang="en-US" dirty="0" smtClean="0"/>
              <a:t>DELETE --- delete a file</a:t>
            </a:r>
          </a:p>
          <a:p>
            <a:pPr lvl="1"/>
            <a:r>
              <a:rPr lang="en-US" dirty="0" smtClean="0"/>
              <a:t>OPTIONS  -- request for info about available communication options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Response Status Codes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/>
              <a:t>Common status codes: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200 OK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206 Partial Content (request specified Range: header)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301 Moved Permanently (fetch Location: header)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302 Moved Temporarily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304 Not Modified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403 Forbidden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  <a:hlinkClick r:id="rId3"/>
              </a:rPr>
              <a:t>404 Not Found</a:t>
            </a:r>
            <a:endParaRPr lang="en-US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500 Server Error</a:t>
            </a:r>
          </a:p>
        </p:txBody>
      </p:sp>
      <p:pic>
        <p:nvPicPr>
          <p:cNvPr id="4" name="Picture 3" descr="Screen shot 2011-10-05 at 9.49.59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667" y="3992144"/>
            <a:ext cx="3379547" cy="28658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Interesting Headers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765175" y="2070100"/>
            <a:ext cx="7612063" cy="4567154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1600"/>
              </a:spcBef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/>
              <a:t>Authorization: used to request restricted documents</a:t>
            </a:r>
          </a:p>
          <a:p>
            <a:pPr eaLnBrk="1" fontAlgn="auto" hangingPunct="1">
              <a:spcBef>
                <a:spcPts val="1600"/>
              </a:spcBef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/>
              <a:t>Range: get part of a document</a:t>
            </a:r>
          </a:p>
          <a:p>
            <a:pPr eaLnBrk="1" fontAlgn="auto" hangingPunct="1">
              <a:spcBef>
                <a:spcPts val="1600"/>
              </a:spcBef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err="1" smtClean="0"/>
              <a:t>Referer</a:t>
            </a:r>
            <a:r>
              <a:rPr lang="en-US" dirty="0" smtClean="0"/>
              <a:t> [sic]:</a:t>
            </a:r>
          </a:p>
          <a:p>
            <a:pPr eaLnBrk="1" fontAlgn="auto" hangingPunct="1">
              <a:spcBef>
                <a:spcPts val="1600"/>
              </a:spcBef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/>
              <a:t>User-Agent:</a:t>
            </a:r>
          </a:p>
          <a:p>
            <a:pPr eaLnBrk="1" fontAlgn="auto" hangingPunct="1">
              <a:spcBef>
                <a:spcPts val="1600"/>
              </a:spcBef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/>
              <a:t>Content-Encoding:</a:t>
            </a:r>
          </a:p>
          <a:p>
            <a:pPr eaLnBrk="1" fontAlgn="auto" hangingPunct="1">
              <a:spcBef>
                <a:spcPts val="1600"/>
              </a:spcBef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err="1" smtClean="0"/>
              <a:t>Etag</a:t>
            </a:r>
            <a:r>
              <a:rPr lang="en-US" dirty="0" smtClean="0"/>
              <a:t>:</a:t>
            </a:r>
          </a:p>
          <a:p>
            <a:pPr eaLnBrk="1" fontAlgn="auto" hangingPunct="1">
              <a:spcBef>
                <a:spcPts val="1600"/>
              </a:spcBef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/>
              <a:t>Last-Modified:</a:t>
            </a:r>
          </a:p>
          <a:p>
            <a:pPr eaLnBrk="1" fontAlgn="auto" hangingPunct="1">
              <a:spcBef>
                <a:spcPts val="1600"/>
              </a:spcBef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/>
              <a:t>Location:</a:t>
            </a:r>
          </a:p>
          <a:p>
            <a:pPr eaLnBrk="1" fontAlgn="auto" hangingPunct="1">
              <a:spcBef>
                <a:spcPts val="1600"/>
              </a:spcBef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>
                <a:hlinkClick r:id="rId3"/>
              </a:rPr>
              <a:t>Refresh</a:t>
            </a:r>
            <a:r>
              <a:rPr lang="en-US" dirty="0" smtClean="0"/>
              <a:t>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 Proxies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100"/>
            <a:ext cx="7612063" cy="43862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 server could receive a request to another server, fetch it, and return it</a:t>
            </a:r>
          </a:p>
          <a:p>
            <a:pPr lvl="1">
              <a:defRPr/>
            </a:pPr>
            <a:r>
              <a:rPr lang="en-US" sz="1600" dirty="0" smtClean="0">
                <a:latin typeface="Courier"/>
                <a:cs typeface="Courier"/>
              </a:rPr>
              <a:t>GET http://</a:t>
            </a:r>
            <a:r>
              <a:rPr lang="en-US" sz="1600" dirty="0" err="1" smtClean="0">
                <a:latin typeface="Courier"/>
                <a:cs typeface="Courier"/>
              </a:rPr>
              <a:t>www.somehost.com/path/file.html</a:t>
            </a:r>
            <a:r>
              <a:rPr lang="en-US" sz="1600" dirty="0" smtClean="0">
                <a:latin typeface="Courier"/>
                <a:cs typeface="Courier"/>
              </a:rPr>
              <a:t> HTTP/1.0 </a:t>
            </a:r>
          </a:p>
          <a:p>
            <a:pPr>
              <a:defRPr/>
            </a:pPr>
            <a:r>
              <a:rPr lang="en-US" dirty="0" smtClean="0"/>
              <a:t>Called a "proxy"</a:t>
            </a:r>
          </a:p>
          <a:p>
            <a:pPr>
              <a:defRPr/>
            </a:pPr>
            <a:r>
              <a:rPr lang="en-US" dirty="0" smtClean="0"/>
              <a:t>Example uses:</a:t>
            </a:r>
          </a:p>
          <a:p>
            <a:pPr lvl="1">
              <a:defRPr/>
            </a:pPr>
            <a:r>
              <a:rPr lang="en-US" dirty="0" smtClean="0"/>
              <a:t>firewall</a:t>
            </a:r>
          </a:p>
          <a:p>
            <a:pPr lvl="1">
              <a:defRPr/>
            </a:pPr>
            <a:r>
              <a:rPr lang="en-US" dirty="0" smtClean="0"/>
              <a:t>cache</a:t>
            </a:r>
          </a:p>
          <a:p>
            <a:pPr lvl="1">
              <a:defRPr/>
            </a:pPr>
            <a:r>
              <a:rPr lang="en-US" dirty="0" smtClean="0"/>
              <a:t>Bess</a:t>
            </a:r>
          </a:p>
          <a:p>
            <a:pPr lvl="1">
              <a:defRPr/>
            </a:pPr>
            <a:r>
              <a:rPr lang="en-US" dirty="0" smtClean="0"/>
              <a:t>getting around Bess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Location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/>
              <a:t>Maintain URLs so links don't break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/>
              <a:t>301 Moved Permanently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Try </a:t>
            </a:r>
            <a:r>
              <a:rPr lang="en-US" dirty="0" smtClean="0">
                <a:ea typeface="+mn-ea"/>
                <a:hlinkClick r:id="rId2"/>
              </a:rPr>
              <a:t>http://www.ccel.org/t/theo_ger</a:t>
            </a:r>
            <a:endParaRPr lang="en-US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See </a:t>
            </a:r>
            <a:r>
              <a:rPr lang="en-US" dirty="0" err="1" smtClean="0">
                <a:ea typeface="+mn-ea"/>
              </a:rPr>
              <a:t>julian:/srv/ccel.org/htdocs/.htaccess</a:t>
            </a:r>
            <a:endParaRPr lang="en-US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err="1" smtClean="0">
                <a:ea typeface="+mn-ea"/>
              </a:rPr>
              <a:t>Mod_rewrite</a:t>
            </a:r>
            <a:r>
              <a:rPr lang="en-US" dirty="0" smtClean="0">
                <a:ea typeface="+mn-ea"/>
              </a:rPr>
              <a:t>: keep those old URLs working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How could you write a Web page that causes another Web page to load?</a:t>
            </a:r>
          </a:p>
          <a:p>
            <a:pPr lvl="1" eaLnBrk="1" fontAlgn="auto" hangingPunct="1">
              <a:spcAft>
                <a:spcPts val="0"/>
              </a:spcAft>
              <a:buNone/>
              <a:defRPr/>
            </a:pPr>
            <a:r>
              <a:rPr lang="en-US" sz="1600" dirty="0" smtClean="0">
                <a:latin typeface="Courier New"/>
                <a:ea typeface="+mn-ea"/>
                <a:cs typeface="Courier New"/>
              </a:rPr>
              <a:t>&lt;meta http-equiv="refresh" content="0;url=</a:t>
            </a:r>
            <a:r>
              <a:rPr lang="en-US" sz="1600" dirty="0" err="1" smtClean="0">
                <a:latin typeface="Courier New"/>
                <a:ea typeface="+mn-ea"/>
                <a:cs typeface="Courier New"/>
              </a:rPr>
              <a:t>hplantin</a:t>
            </a:r>
            <a:r>
              <a:rPr lang="en-US" sz="1600" dirty="0" smtClean="0">
                <a:latin typeface="Courier New"/>
                <a:ea typeface="+mn-ea"/>
                <a:cs typeface="Courier New"/>
              </a:rPr>
              <a:t>/"&gt;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100"/>
            <a:ext cx="7612063" cy="44679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smtClean="0">
                <a:latin typeface="Courier New"/>
                <a:cs typeface="Courier New"/>
              </a:rPr>
              <a:t>&lt;form name="input" action="</a:t>
            </a:r>
            <a:r>
              <a:rPr lang="en-US" sz="1800" dirty="0" err="1" smtClean="0">
                <a:latin typeface="Courier New"/>
                <a:cs typeface="Courier New"/>
              </a:rPr>
              <a:t>name.php</a:t>
            </a:r>
            <a:r>
              <a:rPr lang="en-US" sz="1800" dirty="0" smtClean="0">
                <a:latin typeface="Courier New"/>
                <a:cs typeface="Courier New"/>
              </a:rPr>
              <a:t>" method="get"&gt;</a:t>
            </a:r>
            <a:br>
              <a:rPr lang="en-US" sz="1800" dirty="0" smtClean="0">
                <a:latin typeface="Courier New"/>
                <a:cs typeface="Courier New"/>
              </a:rPr>
            </a:br>
            <a:r>
              <a:rPr lang="en-US" sz="1800" dirty="0" err="1" smtClean="0">
                <a:latin typeface="Courier New"/>
                <a:cs typeface="Courier New"/>
              </a:rPr>
              <a:t>Userame</a:t>
            </a:r>
            <a:r>
              <a:rPr lang="en-US" sz="1800" dirty="0" smtClean="0">
                <a:latin typeface="Courier New"/>
                <a:cs typeface="Courier New"/>
              </a:rPr>
              <a:t>: &lt;input type="text" name="user" /&gt;</a:t>
            </a:r>
            <a:br>
              <a:rPr lang="en-US" sz="1800" dirty="0" smtClean="0">
                <a:latin typeface="Courier New"/>
                <a:cs typeface="Courier New"/>
              </a:rPr>
            </a:br>
            <a:r>
              <a:rPr lang="en-US" sz="1800" dirty="0" smtClean="0">
                <a:latin typeface="Courier New"/>
                <a:cs typeface="Courier New"/>
              </a:rPr>
              <a:t>&lt;input type="submit" value="Submit" /&gt;</a:t>
            </a:r>
            <a:br>
              <a:rPr lang="en-US" sz="1800" dirty="0" smtClean="0">
                <a:latin typeface="Courier New"/>
                <a:cs typeface="Courier New"/>
              </a:rPr>
            </a:br>
            <a:r>
              <a:rPr lang="en-US" sz="1800" dirty="0" smtClean="0">
                <a:latin typeface="Courier New"/>
                <a:cs typeface="Courier New"/>
              </a:rPr>
              <a:t>&lt;/form&gt;</a:t>
            </a:r>
          </a:p>
          <a:p>
            <a:pPr>
              <a:buNone/>
            </a:pPr>
            <a:endParaRPr lang="en-US" sz="1800" dirty="0" smtClean="0">
              <a:latin typeface="Courier New"/>
              <a:cs typeface="Courier New"/>
            </a:endParaRPr>
          </a:p>
          <a:p>
            <a:r>
              <a:rPr lang="en-US" dirty="0" smtClean="0">
                <a:cs typeface="Courier New"/>
              </a:rPr>
              <a:t>What does </a:t>
            </a:r>
            <a:r>
              <a:rPr lang="en-US" b="1" dirty="0" smtClean="0">
                <a:latin typeface="Courier New"/>
                <a:cs typeface="Courier New"/>
              </a:rPr>
              <a:t>action</a:t>
            </a:r>
            <a:r>
              <a:rPr lang="en-US" b="1" dirty="0" smtClean="0">
                <a:cs typeface="Courier New"/>
              </a:rPr>
              <a:t> </a:t>
            </a:r>
            <a:r>
              <a:rPr lang="en-US" dirty="0" smtClean="0">
                <a:cs typeface="Courier New"/>
              </a:rPr>
              <a:t>mean?</a:t>
            </a:r>
          </a:p>
          <a:p>
            <a:pPr lvl="1"/>
            <a:r>
              <a:rPr lang="en-US" dirty="0" smtClean="0">
                <a:cs typeface="Courier New"/>
              </a:rPr>
              <a:t>Send this form's data along with a request for another page</a:t>
            </a:r>
          </a:p>
          <a:p>
            <a:r>
              <a:rPr lang="en-US" dirty="0" smtClean="0">
                <a:cs typeface="Courier New"/>
              </a:rPr>
              <a:t>What does </a:t>
            </a:r>
            <a:r>
              <a:rPr lang="en-US" b="1" dirty="0" smtClean="0">
                <a:latin typeface="Courier New"/>
                <a:cs typeface="Courier New"/>
              </a:rPr>
              <a:t>method</a:t>
            </a:r>
            <a:r>
              <a:rPr lang="en-US" b="1" dirty="0" smtClean="0">
                <a:cs typeface="Courier New"/>
              </a:rPr>
              <a:t> </a:t>
            </a:r>
            <a:r>
              <a:rPr lang="en-US" dirty="0" smtClean="0">
                <a:cs typeface="Courier New"/>
              </a:rPr>
              <a:t>mean?</a:t>
            </a:r>
          </a:p>
          <a:p>
            <a:pPr lvl="1"/>
            <a:r>
              <a:rPr lang="en-US" dirty="0" smtClean="0">
                <a:cs typeface="Courier New"/>
              </a:rPr>
              <a:t>Use HTTP </a:t>
            </a:r>
            <a:r>
              <a:rPr lang="en-US" b="1" dirty="0" smtClean="0">
                <a:latin typeface="Courier New"/>
                <a:cs typeface="Courier New"/>
              </a:rPr>
              <a:t>get </a:t>
            </a:r>
            <a:r>
              <a:rPr lang="en-US" dirty="0" smtClean="0">
                <a:cs typeface="Courier New"/>
              </a:rPr>
              <a:t>(or </a:t>
            </a:r>
            <a:r>
              <a:rPr lang="en-US" b="1" dirty="0" smtClean="0">
                <a:latin typeface="Courier New"/>
                <a:cs typeface="Courier New"/>
              </a:rPr>
              <a:t>post</a:t>
            </a:r>
            <a:r>
              <a:rPr lang="en-US" dirty="0" smtClean="0">
                <a:cs typeface="Courier New"/>
              </a:rPr>
              <a:t>)</a:t>
            </a:r>
            <a:endParaRPr lang="en-US" dirty="0">
              <a:cs typeface="Courier New"/>
            </a:endParaRPr>
          </a:p>
        </p:txBody>
      </p:sp>
      <p:pic>
        <p:nvPicPr>
          <p:cNvPr id="4" name="Picture 3" descr="Screen shot 2011-10-01 at 10.08.2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525" y="3134884"/>
            <a:ext cx="3784600" cy="596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</a:t>
            </a:r>
          </a:p>
          <a:p>
            <a:pPr lvl="1"/>
            <a:r>
              <a:rPr lang="en-US" dirty="0" smtClean="0"/>
              <a:t>Send forms parameters in URL, e.g. </a:t>
            </a:r>
            <a:br>
              <a:rPr lang="en-US" dirty="0" smtClean="0"/>
            </a:br>
            <a:r>
              <a:rPr lang="en-US" sz="1600" b="1" dirty="0" smtClean="0">
                <a:latin typeface="Courier New"/>
                <a:cs typeface="Courier New"/>
              </a:rPr>
              <a:t>GET http://</a:t>
            </a:r>
            <a:r>
              <a:rPr lang="en-US" sz="1600" b="1" dirty="0" err="1" smtClean="0">
                <a:latin typeface="Courier New"/>
                <a:cs typeface="Courier New"/>
              </a:rPr>
              <a:t>example.com/form.php?user</a:t>
            </a:r>
            <a:r>
              <a:rPr lang="en-US" sz="1600" b="1" dirty="0" smtClean="0">
                <a:latin typeface="Courier New"/>
                <a:cs typeface="Courier New"/>
              </a:rPr>
              <a:t>=</a:t>
            </a:r>
            <a:r>
              <a:rPr lang="en-US" sz="1600" b="1" dirty="0" err="1" smtClean="0">
                <a:latin typeface="Courier New"/>
                <a:cs typeface="Courier New"/>
              </a:rPr>
              <a:t>hplantin&amp;pwd</a:t>
            </a:r>
            <a:r>
              <a:rPr lang="en-US" sz="1600" b="1" dirty="0" smtClean="0">
                <a:latin typeface="Courier New"/>
                <a:cs typeface="Courier New"/>
              </a:rPr>
              <a:t>=123</a:t>
            </a:r>
          </a:p>
          <a:p>
            <a:r>
              <a:rPr lang="en-US" dirty="0" smtClean="0"/>
              <a:t>POST</a:t>
            </a:r>
          </a:p>
          <a:p>
            <a:pPr lvl="1"/>
            <a:r>
              <a:rPr lang="en-US" dirty="0" smtClean="0"/>
              <a:t>Send forms parameters with a POST method. </a:t>
            </a:r>
          </a:p>
          <a:p>
            <a:pPr lvl="2" eaLnBrk="1" fontAlgn="auto" hangingPunct="1">
              <a:spcBef>
                <a:spcPct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en-US" dirty="0" smtClean="0"/>
              <a:t>Not visible in URL. </a:t>
            </a:r>
            <a:r>
              <a:rPr lang="en-US" dirty="0" err="1" smtClean="0"/>
              <a:t>E.g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pPr lvl="2" eaLnBrk="1" fontAlgn="auto" hangingPunct="1">
              <a:spcBef>
                <a:spcPct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POST /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example.com/form.php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 HTTP/1.0</a:t>
            </a:r>
          </a:p>
          <a:p>
            <a:pPr lvl="2" eaLnBrk="1" fontAlgn="auto" hangingPunct="1">
              <a:spcBef>
                <a:spcPct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[client headers here]</a:t>
            </a:r>
          </a:p>
          <a:p>
            <a:pPr lvl="2" eaLnBrk="1" fontAlgn="auto" hangingPunct="1">
              <a:spcBef>
                <a:spcPct val="0"/>
              </a:spcBef>
              <a:spcAft>
                <a:spcPts val="0"/>
              </a:spcAft>
              <a:buFont typeface="Wingdings" charset="2"/>
              <a:buNone/>
              <a:defRPr/>
            </a:pP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pPr lvl="2" eaLnBrk="1" fontAlgn="auto" hangingPunct="1">
              <a:spcBef>
                <a:spcPct val="0"/>
              </a:spcBef>
              <a:spcAft>
                <a:spcPts val="600"/>
              </a:spcAft>
              <a:buFont typeface="Wingdings" charset="2"/>
              <a:buNone/>
              <a:defRPr/>
            </a:pP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user=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hplantin&amp;pwd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=123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3323</TotalTime>
  <Words>730</Words>
  <Application>Microsoft Macintosh PowerPoint</Application>
  <PresentationFormat>On-screen Show (4:3)</PresentationFormat>
  <Paragraphs>109</Paragraphs>
  <Slides>11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Habitat</vt:lpstr>
      <vt:lpstr>Hypertext Transfer Protocol</vt:lpstr>
      <vt:lpstr>HTTP</vt:lpstr>
      <vt:lpstr>HTTP Methods</vt:lpstr>
      <vt:lpstr>Response Status Codes</vt:lpstr>
      <vt:lpstr>Interesting Headers</vt:lpstr>
      <vt:lpstr>HTTP Proxies</vt:lpstr>
      <vt:lpstr>Location</vt:lpstr>
      <vt:lpstr>Forms</vt:lpstr>
      <vt:lpstr>Forms Methods</vt:lpstr>
      <vt:lpstr>Cookies</vt:lpstr>
      <vt:lpstr>Cookie Example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Administration</dc:title>
  <dc:creator>Harry Plantinga</dc:creator>
  <cp:lastModifiedBy>Harry Plantinga</cp:lastModifiedBy>
  <cp:revision>53</cp:revision>
  <cp:lastPrinted>2010-09-27T13:27:45Z</cp:lastPrinted>
  <dcterms:created xsi:type="dcterms:W3CDTF">2011-10-05T13:51:32Z</dcterms:created>
  <dcterms:modified xsi:type="dcterms:W3CDTF">2011-10-05T13:58:44Z</dcterms:modified>
</cp:coreProperties>
</file>