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12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11.jpeg" ContentType="image/jpe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9.png" ContentType="image/png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</p:sldIdLst>
  <p:sldSz cx="10080625" cy="7559675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jpeg"/><Relationship Id="rId13" Type="http://schemas.openxmlformats.org/officeDocument/2006/relationships/slideLayout" Target="../slideLayouts/slideLayout1.xml"/><Relationship Id="rId14" Type="http://schemas.openxmlformats.org/officeDocument/2006/relationships/slideLayout" Target="../slideLayouts/slideLayout2.xml"/><Relationship Id="rId15" Type="http://schemas.openxmlformats.org/officeDocument/2006/relationships/slideLayout" Target="../slideLayouts/slideLayout3.xml"/><Relationship Id="rId16" Type="http://schemas.openxmlformats.org/officeDocument/2006/relationships/slideLayout" Target="../slideLayouts/slideLayout4.xml"/><Relationship Id="rId17" Type="http://schemas.openxmlformats.org/officeDocument/2006/relationships/slideLayout" Target="../slideLayouts/slideLayout5.xml"/><Relationship Id="rId18" Type="http://schemas.openxmlformats.org/officeDocument/2006/relationships/slideLayout" Target="../slideLayouts/slideLayout6.xml"/><Relationship Id="rId19" Type="http://schemas.openxmlformats.org/officeDocument/2006/relationships/slideLayout" Target="../slideLayouts/slideLayout7.xml"/><Relationship Id="rId20" Type="http://schemas.openxmlformats.org/officeDocument/2006/relationships/slideLayout" Target="../slideLayouts/slideLayout8.xml"/><Relationship Id="rId21" Type="http://schemas.openxmlformats.org/officeDocument/2006/relationships/slideLayout" Target="../slideLayouts/slideLayout9.xml"/><Relationship Id="rId22" Type="http://schemas.openxmlformats.org/officeDocument/2006/relationships/slideLayout" Target="../slideLayouts/slideLayout10.xml"/><Relationship Id="rId23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044000" y="107280"/>
            <a:ext cx="8658000" cy="54144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Clic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k to 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edit 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the 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title 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text 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for</a:t>
            </a:r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mat</a:t>
            </a:r>
            <a:endParaRPr b="1" lang="en-GB" sz="2400" spc="-1" strike="noStrike">
              <a:solidFill>
                <a:srgbClr val="000000"/>
              </a:solidFill>
              <a:latin typeface="Century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098000"/>
            <a:ext cx="9071640" cy="538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697"/>
              </a:spcAft>
              <a:buSzPct val="100000"/>
              <a:buBlip>
                <a:blip r:embed="rId2"/>
              </a:buBlip>
            </a:pPr>
            <a:r>
              <a:rPr b="1" lang="en-GB" sz="20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1" lang="en-GB" sz="2000" spc="-1" strike="noStrike">
              <a:solidFill>
                <a:srgbClr val="000000"/>
              </a:solidFill>
              <a:latin typeface="Arial"/>
            </a:endParaRPr>
          </a:p>
          <a:p>
            <a:pPr lvl="1" marL="756000" indent="-324000">
              <a:spcAft>
                <a:spcPts val="709"/>
              </a:spcAft>
              <a:buSzPct val="102974"/>
              <a:buBlip>
                <a:blip r:embed="rId3"/>
              </a:buBlip>
            </a:pPr>
            <a:r>
              <a:rPr b="0" lang="en-GB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Arial"/>
            </a:endParaRPr>
          </a:p>
          <a:p>
            <a:pPr lvl="2" marL="1044000" indent="-324000">
              <a:spcAft>
                <a:spcPts val="567"/>
              </a:spcAft>
              <a:buSzPct val="115755"/>
              <a:buBlip>
                <a:blip r:embed="rId4"/>
              </a:buBlip>
            </a:pPr>
            <a:r>
              <a:rPr b="0" lang="en-GB" sz="16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GB" sz="1600" spc="-1" strike="noStrike">
              <a:solidFill>
                <a:srgbClr val="000000"/>
              </a:solidFill>
              <a:latin typeface="Arial"/>
            </a:endParaRPr>
          </a:p>
          <a:p>
            <a:pPr lvl="3" marL="73080">
              <a:spcAft>
                <a:spcPts val="567"/>
              </a:spcAft>
              <a:buSzPct val="132425"/>
              <a:buBlip>
                <a:blip r:embed="rId5"/>
              </a:buBlip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4" marL="1476000" indent="-252000">
              <a:spcAft>
                <a:spcPts val="567"/>
              </a:spcAft>
              <a:buSzPct val="132425"/>
              <a:buBlip>
                <a:blip r:embed="rId6"/>
              </a:buBlip>
            </a:pPr>
            <a:r>
              <a:rPr b="0" lang="en-GB" sz="14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GB" sz="1400" spc="-1" strike="noStrike">
              <a:solidFill>
                <a:srgbClr val="000000"/>
              </a:solidFill>
              <a:latin typeface="Arial"/>
            </a:endParaRPr>
          </a:p>
          <a:p>
            <a:pPr lvl="5" marL="1656000" indent="-216000">
              <a:spcAft>
                <a:spcPts val="283"/>
              </a:spcAft>
              <a:buSzPct val="115755"/>
              <a:buBlip>
                <a:blip r:embed="rId7"/>
              </a:buBlip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6" marL="24480">
              <a:spcAft>
                <a:spcPts val="283"/>
              </a:spcAft>
              <a:buSzPct val="100000"/>
              <a:buBlip>
                <a:blip r:embed="rId8"/>
              </a:buBlip>
            </a:pPr>
            <a:r>
              <a:rPr b="1" lang="en-GB" sz="2000" spc="-1" strike="noStrike">
                <a:solidFill>
                  <a:srgbClr val="000080"/>
                </a:solidFill>
                <a:latin typeface="Arial"/>
              </a:rPr>
              <a:t>Seventh Outline Level</a:t>
            </a:r>
            <a:endParaRPr b="1" lang="en-GB" sz="2000" spc="-1" strike="noStrike">
              <a:solidFill>
                <a:srgbClr val="000080"/>
              </a:solidFill>
              <a:latin typeface="Arial"/>
            </a:endParaRPr>
          </a:p>
          <a:p>
            <a:pPr lvl="7" marL="24480">
              <a:spcAft>
                <a:spcPts val="283"/>
              </a:spcAft>
              <a:buSzPct val="115755"/>
              <a:buBlip>
                <a:blip r:embed="rId9"/>
              </a:buBlip>
            </a:pPr>
            <a:r>
              <a:rPr b="1" lang="en-GB" sz="1600" spc="-1" strike="noStrike">
                <a:solidFill>
                  <a:srgbClr val="000080"/>
                </a:solidFill>
                <a:latin typeface="Arial"/>
              </a:rPr>
              <a:t>Eighth outline level</a:t>
            </a:r>
            <a:endParaRPr b="1" lang="en-GB" sz="1600" spc="-1" strike="noStrike">
              <a:solidFill>
                <a:srgbClr val="000080"/>
              </a:solidFill>
              <a:latin typeface="Arial"/>
            </a:endParaRPr>
          </a:p>
          <a:p>
            <a:pPr lvl="8" marL="24480">
              <a:spcAft>
                <a:spcPts val="283"/>
              </a:spcAft>
              <a:buSzPct val="115755"/>
              <a:buBlip>
                <a:blip r:embed="rId10"/>
              </a:buBlip>
            </a:pPr>
            <a:r>
              <a:rPr b="1" lang="en-GB" sz="1600" spc="-1" strike="noStrike">
                <a:solidFill>
                  <a:srgbClr val="000080"/>
                </a:solidFill>
                <a:latin typeface="DejaVu Sans Condensed"/>
              </a:rPr>
              <a:t>Ninth outline level</a:t>
            </a:r>
            <a:endParaRPr b="1" lang="en-GB" sz="1600" spc="-1" strike="noStrike">
              <a:solidFill>
                <a:srgbClr val="000080"/>
              </a:solidFill>
              <a:latin typeface="DejaVu Sans Condensed"/>
            </a:endParaRPr>
          </a:p>
          <a:p>
            <a:pPr lvl="9" marL="4428000" indent="-324000">
              <a:spcAft>
                <a:spcPts val="697"/>
              </a:spcAft>
              <a:buSzPct val="100000"/>
              <a:buBlip>
                <a:blip r:embed="rId11"/>
              </a:buBlip>
            </a:pPr>
            <a:r>
              <a:rPr b="1" lang="en-GB" sz="2000" spc="-1" strike="noStrike">
                <a:solidFill>
                  <a:srgbClr val="000000"/>
                </a:solidFill>
                <a:latin typeface="Arial"/>
              </a:rPr>
              <a:t>Tenth outline level</a:t>
            </a:r>
            <a:endParaRPr b="1" lang="en-GB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15640" y="7236000"/>
            <a:ext cx="540360" cy="180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800" spc="-1" strike="noStrike">
                <a:solidFill>
                  <a:srgbClr val="0000cc"/>
                </a:solidFill>
                <a:latin typeface="Arial"/>
              </a:rPr>
              <a:t>&lt;date/time&gt;</a:t>
            </a:r>
            <a:endParaRPr b="0" lang="en-GB" sz="800" spc="-1" strike="noStrike">
              <a:solidFill>
                <a:srgbClr val="0000cc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104000" y="7236000"/>
            <a:ext cx="2736000" cy="180000"/>
          </a:xfrm>
          <a:prstGeom prst="rect">
            <a:avLst/>
          </a:prstGeom>
        </p:spPr>
        <p:txBody>
          <a:bodyPr lIns="0" rIns="0" tIns="0" bIns="0" anchor="ctr" anchorCtr="1"/>
          <a:p>
            <a:r>
              <a:rPr b="1" lang="en-GB" sz="900" spc="-1" strike="noStrike">
                <a:solidFill>
                  <a:srgbClr val="0000cc"/>
                </a:solidFill>
                <a:latin typeface="Arial"/>
              </a:rPr>
              <a:t>&lt;footer&gt;</a:t>
            </a:r>
            <a:endParaRPr b="1" lang="en-GB" sz="900" spc="-1" strike="noStrike">
              <a:solidFill>
                <a:srgbClr val="0000cc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9269280" y="7236000"/>
            <a:ext cx="612000" cy="180000"/>
          </a:xfrm>
          <a:prstGeom prst="rect">
            <a:avLst/>
          </a:prstGeom>
        </p:spPr>
        <p:txBody>
          <a:bodyPr lIns="0" rIns="0" tIns="0" bIns="0" anchor="ctr"/>
          <a:p>
            <a:pPr algn="r"/>
            <a:fld id="{5CB49E1B-7A08-4241-B651-03606A16BAC1}" type="slidenum">
              <a:rPr b="1" lang="en-GB" sz="1000" spc="-1" strike="noStrike">
                <a:solidFill>
                  <a:srgbClr val="0000cc"/>
                </a:solidFill>
                <a:latin typeface="Arial"/>
              </a:rPr>
              <a:t>&lt;number&gt;</a:t>
            </a:fld>
            <a:endParaRPr b="1" lang="en-GB" sz="1000" spc="-1" strike="noStrike">
              <a:solidFill>
                <a:srgbClr val="0000cc"/>
              </a:solidFill>
              <a:latin typeface="Arial"/>
            </a:endParaRPr>
          </a:p>
        </p:txBody>
      </p:sp>
      <p:sp>
        <p:nvSpPr>
          <p:cNvPr id="5" name="TextShape 6"/>
          <p:cNvSpPr txBox="1"/>
          <p:nvPr/>
        </p:nvSpPr>
        <p:spPr>
          <a:xfrm>
            <a:off x="144000" y="7144920"/>
            <a:ext cx="3528000" cy="343080"/>
          </a:xfrm>
          <a:prstGeom prst="rect">
            <a:avLst/>
          </a:prstGeom>
          <a:noFill/>
          <a:ln w="18000">
            <a:noFill/>
          </a:ln>
        </p:spPr>
        <p:txBody>
          <a:bodyPr lIns="0" rIns="0" tIns="0" bIns="0" anchor="ctr">
            <a:normAutofit/>
          </a:bodyPr>
          <a:p>
            <a:r>
              <a:rPr b="1" lang="en-GB" sz="1000" spc="-1" strike="noStrike">
                <a:solidFill>
                  <a:srgbClr val="0000cc"/>
                </a:solidFill>
                <a:latin typeface="Arial"/>
              </a:rPr>
              <a:t>LiC: Presentation</a:t>
            </a:r>
            <a:endParaRPr b="0" lang="en-GB" sz="1000" spc="-1" strike="noStrike">
              <a:latin typeface="Arial"/>
            </a:endParaRPr>
          </a:p>
          <a:p>
            <a:r>
              <a:rPr b="0" lang="en-GB" sz="900" spc="-1" strike="noStrike">
                <a:solidFill>
                  <a:srgbClr val="0000cc"/>
                </a:solidFill>
                <a:latin typeface="Arial"/>
              </a:rPr>
              <a:t>Topic</a:t>
            </a:r>
            <a:endParaRPr b="0" lang="en-GB" sz="900" spc="-1" strike="noStrike">
              <a:latin typeface="Arial"/>
            </a:endParaRPr>
          </a:p>
        </p:txBody>
      </p:sp>
      <p:pic>
        <p:nvPicPr>
          <p:cNvPr id="6" name="" descr=""/>
          <p:cNvPicPr/>
          <p:nvPr/>
        </p:nvPicPr>
        <p:blipFill>
          <a:blip r:embed="rId12"/>
          <a:stretch/>
        </p:blipFill>
        <p:spPr>
          <a:xfrm>
            <a:off x="36000" y="59400"/>
            <a:ext cx="904680" cy="875880"/>
          </a:xfrm>
          <a:prstGeom prst="rect">
            <a:avLst/>
          </a:prstGeom>
          <a:ln w="18000">
            <a:noFill/>
          </a:ln>
        </p:spPr>
      </p:pic>
      <p:sp>
        <p:nvSpPr>
          <p:cNvPr id="7" name="Line 7"/>
          <p:cNvSpPr/>
          <p:nvPr/>
        </p:nvSpPr>
        <p:spPr>
          <a:xfrm>
            <a:off x="0" y="7101000"/>
            <a:ext cx="10080000" cy="0"/>
          </a:xfrm>
          <a:prstGeom prst="line">
            <a:avLst/>
          </a:prstGeom>
          <a:ln w="29160">
            <a:solidFill>
              <a:srgbClr val="0000cc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3"/>
    <p:sldLayoutId id="2147483650" r:id="rId14"/>
    <p:sldLayoutId id="2147483651" r:id="rId15"/>
    <p:sldLayoutId id="2147483652" r:id="rId16"/>
    <p:sldLayoutId id="2147483653" r:id="rId17"/>
    <p:sldLayoutId id="2147483654" r:id="rId18"/>
    <p:sldLayoutId id="2147483655" r:id="rId19"/>
    <p:sldLayoutId id="2147483656" r:id="rId20"/>
    <p:sldLayoutId id="2147483657" r:id="rId21"/>
    <p:sldLayoutId id="2147483658" r:id="rId22"/>
    <p:sldLayoutId id="2147483659" r:id="rId23"/>
    <p:sldLayoutId id="2147483660" r:id="rId2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64000" y="3420360"/>
            <a:ext cx="5418360" cy="2430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E660E18-BFCF-440F-979A-D693BAB83938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title"/>
          </p:nvPr>
        </p:nvSpPr>
        <p:spPr>
          <a:xfrm>
            <a:off x="648720" y="1962360"/>
            <a:ext cx="9071640" cy="527400"/>
          </a:xfrm>
          <a:prstGeom prst="rect">
            <a:avLst/>
          </a:prstGeom>
        </p:spPr>
        <p:txBody>
          <a:bodyPr lIns="0" rIns="0" tIns="0" bIns="0" anchor="ctr"/>
          <a:p>
            <a:r>
              <a:rPr b="1" lang="en-US" sz="3200" spc="-1" strike="noStrike">
                <a:solidFill>
                  <a:srgbClr val="000000"/>
                </a:solidFill>
                <a:latin typeface="Arial"/>
              </a:rPr>
              <a:t>Presentation name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0" name="TextShape 7"/>
          <p:cNvSpPr txBox="1"/>
          <p:nvPr/>
        </p:nvSpPr>
        <p:spPr>
          <a:xfrm>
            <a:off x="7506360" y="5886360"/>
            <a:ext cx="2214000" cy="117000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pPr algn="r"/>
            <a:r>
              <a:rPr b="1" lang="en-GB" sz="2000" spc="-1" strike="noStrike">
                <a:solidFill>
                  <a:srgbClr val="2300dc"/>
                </a:solidFill>
                <a:latin typeface="Arial"/>
              </a:rPr>
              <a:t>Elmar Roberg</a:t>
            </a:r>
            <a:endParaRPr b="0" lang="en-GB" sz="2000" spc="-1" strike="noStrike">
              <a:latin typeface="Arial"/>
            </a:endParaRPr>
          </a:p>
          <a:p>
            <a:pPr algn="r"/>
            <a:endParaRPr b="0" lang="en-GB" sz="2000" spc="-1" strike="noStrike">
              <a:latin typeface="Arial"/>
            </a:endParaRPr>
          </a:p>
          <a:p>
            <a:pPr algn="r"/>
            <a:r>
              <a:rPr b="0" lang="en-GB" sz="1600" spc="-1" strike="noStrike">
                <a:solidFill>
                  <a:srgbClr val="2300dc"/>
                </a:solidFill>
                <a:latin typeface="Arial"/>
              </a:rPr>
              <a:t>+27 82 651 5138</a:t>
            </a:r>
            <a:endParaRPr b="0" lang="en-GB" sz="1600" spc="-1" strike="noStrike">
              <a:latin typeface="Arial"/>
            </a:endParaRPr>
          </a:p>
          <a:p>
            <a:pPr algn="r"/>
            <a:r>
              <a:rPr b="0" lang="en-GB" sz="1600" spc="-1" strike="noStrike">
                <a:solidFill>
                  <a:srgbClr val="2300dc"/>
                </a:solidFill>
                <a:latin typeface="Arial"/>
              </a:rPr>
              <a:t>roberg@iafrica.com</a:t>
            </a:r>
            <a:endParaRPr b="0" lang="en-GB" sz="1600" spc="-1" strike="noStrike">
              <a:latin typeface="Arial"/>
            </a:endParaRPr>
          </a:p>
        </p:txBody>
      </p:sp>
      <p:sp>
        <p:nvSpPr>
          <p:cNvPr id="51" name="TextShape 8"/>
          <p:cNvSpPr txBox="1"/>
          <p:nvPr/>
        </p:nvSpPr>
        <p:spPr>
          <a:xfrm>
            <a:off x="882360" y="2542680"/>
            <a:ext cx="7164000" cy="48168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1" lang="en-GB" sz="2400" spc="-1" strike="noStrike">
                <a:solidFill>
                  <a:srgbClr val="000000"/>
                </a:solidFill>
                <a:latin typeface="Century"/>
              </a:rPr>
              <a:t>Presentation topic</a:t>
            </a:r>
            <a:endParaRPr b="0" lang="en-GB" sz="2400" spc="-1" strike="noStrike">
              <a:latin typeface="Arial"/>
            </a:endParaRPr>
          </a:p>
        </p:txBody>
      </p:sp>
      <p:sp>
        <p:nvSpPr>
          <p:cNvPr id="52" name="Rectangle 9"/>
          <p:cNvSpPr/>
          <p:nvPr/>
        </p:nvSpPr>
        <p:spPr>
          <a:xfrm>
            <a:off x="918360" y="3420360"/>
            <a:ext cx="5364000" cy="2430000"/>
          </a:xfrm>
          <a:prstGeom prst="rect">
            <a:avLst/>
          </a:prstGeom>
          <a:noFill/>
          <a:ln w="18000">
            <a:solidFill>
              <a:srgbClr val="c0c0c0"/>
            </a:solidFill>
            <a:round/>
            <a:headEnd len="med" type="triangle" w="med"/>
            <a:tailEnd len="med" type="triangle" w="med"/>
          </a:ln>
        </p:spPr>
      </p:sp>
      <p:sp>
        <p:nvSpPr>
          <p:cNvPr id="53" name="TextShape 10"/>
          <p:cNvSpPr txBox="1"/>
          <p:nvPr/>
        </p:nvSpPr>
        <p:spPr>
          <a:xfrm>
            <a:off x="972360" y="3397680"/>
            <a:ext cx="5310000" cy="243468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400" spc="-1" strike="noStrike" u="sng">
                <a:solidFill>
                  <a:srgbClr val="0099ff"/>
                </a:solidFill>
                <a:uFillTx/>
                <a:latin typeface="Arial"/>
              </a:rPr>
              <a:t>Objective</a:t>
            </a:r>
            <a:r>
              <a:rPr b="0" lang="en-GB" sz="1400" spc="-1" strike="noStrike">
                <a:solidFill>
                  <a:srgbClr val="0099ff"/>
                </a:solidFill>
                <a:latin typeface="Arial"/>
              </a:rPr>
              <a:t>: . </a:t>
            </a:r>
            <a:endParaRPr b="0" lang="en-GB" sz="1400" spc="-1" strike="noStrike">
              <a:latin typeface="Arial"/>
            </a:endParaRPr>
          </a:p>
          <a:p>
            <a:r>
              <a:rPr b="0" lang="en-GB" sz="1400" spc="-1" strike="noStrike">
                <a:solidFill>
                  <a:srgbClr val="0000ff"/>
                </a:solidFill>
                <a:latin typeface="Arial"/>
              </a:rPr>
              <a:t>Keyword</a:t>
            </a:r>
            <a:endParaRPr b="0" lang="en-GB" sz="1400" spc="-1" strike="noStrike">
              <a:latin typeface="Arial"/>
            </a:endParaRPr>
          </a:p>
        </p:txBody>
      </p:sp>
      <p:pic>
        <p:nvPicPr>
          <p:cNvPr id="54" name="" descr=""/>
          <p:cNvPicPr/>
          <p:nvPr/>
        </p:nvPicPr>
        <p:blipFill>
          <a:blip r:embed="rId2"/>
          <a:stretch/>
        </p:blipFill>
        <p:spPr>
          <a:xfrm>
            <a:off x="7092360" y="3492360"/>
            <a:ext cx="2873520" cy="2160000"/>
          </a:xfrm>
          <a:prstGeom prst="rect">
            <a:avLst/>
          </a:prstGeom>
          <a:ln w="1800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"/>
          <p:cNvSpPr/>
          <p:nvPr/>
        </p:nvSpPr>
        <p:spPr>
          <a:xfrm>
            <a:off x="3420000" y="43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GCI: PG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30" name="Rectangle 2"/>
          <p:cNvSpPr/>
          <p:nvPr/>
        </p:nvSpPr>
        <p:spPr>
          <a:xfrm>
            <a:off x="3420000" y="79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Afr Dir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31" name="Rectangle 3"/>
          <p:cNvSpPr/>
          <p:nvPr/>
        </p:nvSpPr>
        <p:spPr>
          <a:xfrm>
            <a:off x="3312000" y="1296000"/>
            <a:ext cx="1152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GCISA: NML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32" name="Rectangle 4"/>
          <p:cNvSpPr/>
          <p:nvPr/>
        </p:nvSpPr>
        <p:spPr>
          <a:xfrm>
            <a:off x="612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MD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33" name="Rectangle 5"/>
          <p:cNvSpPr/>
          <p:nvPr/>
        </p:nvSpPr>
        <p:spPr>
          <a:xfrm>
            <a:off x="3420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PO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34" name="Rectangle 6"/>
          <p:cNvSpPr/>
          <p:nvPr/>
        </p:nvSpPr>
        <p:spPr>
          <a:xfrm>
            <a:off x="6840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OM</a:t>
            </a:r>
            <a:endParaRPr b="0" lang="en-US" sz="1300" spc="-1" strike="noStrike">
              <a:latin typeface="Times New Roman"/>
            </a:endParaRPr>
          </a:p>
        </p:txBody>
      </p:sp>
      <p:grpSp>
        <p:nvGrpSpPr>
          <p:cNvPr id="135" name="Group 7"/>
          <p:cNvGrpSpPr/>
          <p:nvPr/>
        </p:nvGrpSpPr>
        <p:grpSpPr>
          <a:xfrm>
            <a:off x="2304000" y="4500000"/>
            <a:ext cx="3204000" cy="216000"/>
            <a:chOff x="2304000" y="4500000"/>
            <a:chExt cx="3204000" cy="216000"/>
          </a:xfrm>
        </p:grpSpPr>
        <p:sp>
          <p:nvSpPr>
            <p:cNvPr id="136" name="Rectangle 8"/>
            <p:cNvSpPr/>
            <p:nvPr/>
          </p:nvSpPr>
          <p:spPr>
            <a:xfrm>
              <a:off x="2304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37" name="Rectangle 9"/>
            <p:cNvSpPr/>
            <p:nvPr/>
          </p:nvSpPr>
          <p:spPr>
            <a:xfrm>
              <a:off x="3132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C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38" name="Rectangle 10"/>
            <p:cNvSpPr/>
            <p:nvPr/>
          </p:nvSpPr>
          <p:spPr>
            <a:xfrm>
              <a:off x="2304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39" name="Rectangle 11"/>
            <p:cNvSpPr/>
            <p:nvPr/>
          </p:nvSpPr>
          <p:spPr>
            <a:xfrm>
              <a:off x="3960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E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40" name="Rectangle 12"/>
            <p:cNvSpPr/>
            <p:nvPr/>
          </p:nvSpPr>
          <p:spPr>
            <a:xfrm>
              <a:off x="4788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N</a:t>
              </a:r>
              <a:endParaRPr b="0" lang="en-US" sz="1300" spc="-1" strike="noStrike">
                <a:latin typeface="Times New Roman"/>
              </a:endParaRPr>
            </a:p>
          </p:txBody>
        </p:sp>
      </p:grpSp>
      <p:grpSp>
        <p:nvGrpSpPr>
          <p:cNvPr id="141" name="Group 13"/>
          <p:cNvGrpSpPr/>
          <p:nvPr/>
        </p:nvGrpSpPr>
        <p:grpSpPr>
          <a:xfrm>
            <a:off x="2016000" y="4968000"/>
            <a:ext cx="3744000" cy="2088000"/>
            <a:chOff x="2016000" y="4968000"/>
            <a:chExt cx="3744000" cy="2088000"/>
          </a:xfrm>
        </p:grpSpPr>
        <p:sp>
          <p:nvSpPr>
            <p:cNvPr id="142" name="Rectangle 14"/>
            <p:cNvSpPr/>
            <p:nvPr/>
          </p:nvSpPr>
          <p:spPr>
            <a:xfrm>
              <a:off x="2016000" y="4968000"/>
              <a:ext cx="3744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Congregations: Pastoral Teams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43" name="Rectangle 15"/>
            <p:cNvSpPr/>
            <p:nvPr/>
          </p:nvSpPr>
          <p:spPr>
            <a:xfrm>
              <a:off x="2088000" y="5256000"/>
              <a:ext cx="1152000" cy="792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200" spc="-1" strike="noStrike">
                  <a:latin typeface="Arial"/>
                </a:rPr>
                <a:t>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Bible Study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House 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Outlying Member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144" name="Rectangle 16"/>
            <p:cNvSpPr/>
            <p:nvPr/>
          </p:nvSpPr>
          <p:spPr>
            <a:xfrm>
              <a:off x="3348000" y="5256000"/>
              <a:ext cx="1152000" cy="1008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PAT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Chair / Vice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Secretary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Treasurer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Members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145" name="Rectangle 17"/>
            <p:cNvSpPr/>
            <p:nvPr/>
          </p:nvSpPr>
          <p:spPr>
            <a:xfrm>
              <a:off x="4572000" y="5256000"/>
              <a:ext cx="1152000" cy="1800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Ministries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Leader / Team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Children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Youth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Seniors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Caring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Evangelizing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Prayer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...</a:t>
              </a:r>
              <a:endParaRPr b="0" lang="en-US" sz="1200" spc="-1" strike="noStrike">
                <a:latin typeface="Times New Roman"/>
              </a:endParaRPr>
            </a:p>
          </p:txBody>
        </p:sp>
      </p:grpSp>
      <p:grpSp>
        <p:nvGrpSpPr>
          <p:cNvPr id="146" name="Group 18"/>
          <p:cNvGrpSpPr/>
          <p:nvPr/>
        </p:nvGrpSpPr>
        <p:grpSpPr>
          <a:xfrm>
            <a:off x="4356000" y="1656000"/>
            <a:ext cx="2124000" cy="1188000"/>
            <a:chOff x="4356000" y="1656000"/>
            <a:chExt cx="2124000" cy="1188000"/>
          </a:xfrm>
        </p:grpSpPr>
        <p:sp>
          <p:nvSpPr>
            <p:cNvPr id="147" name="Rectangle 19"/>
            <p:cNvSpPr/>
            <p:nvPr/>
          </p:nvSpPr>
          <p:spPr>
            <a:xfrm>
              <a:off x="4356000" y="1656000"/>
              <a:ext cx="2124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NCB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48" name="Rectangle 20"/>
            <p:cNvSpPr/>
            <p:nvPr/>
          </p:nvSpPr>
          <p:spPr>
            <a:xfrm>
              <a:off x="4428000" y="1908000"/>
              <a:ext cx="936000" cy="93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200" spc="-1" strike="noStrike">
                  <a:latin typeface="Arial"/>
                </a:rPr>
                <a:t>Chair / Vice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Secretary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Fin Lead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HR Lead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Comm Lead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149" name="Rectangle 21"/>
            <p:cNvSpPr/>
            <p:nvPr/>
          </p:nvSpPr>
          <p:spPr>
            <a:xfrm>
              <a:off x="5472000" y="1944000"/>
              <a:ext cx="936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Committees</a:t>
              </a:r>
              <a:endParaRPr b="0" lang="en-US" sz="1300" spc="-1" strike="noStrike">
                <a:latin typeface="Times New Roman"/>
              </a:endParaRPr>
            </a:p>
          </p:txBody>
        </p:sp>
      </p:grpSp>
      <p:cxnSp>
        <p:nvCxnSpPr>
          <p:cNvPr id="150" name="Line 22"/>
          <p:cNvCxnSpPr>
            <a:stCxn id="129" idx="2"/>
            <a:endCxn id="130" idx="0"/>
          </p:cNvCxnSpPr>
          <p:nvPr/>
        </p:nvCxnSpPr>
        <p:spPr>
          <a:xfrm>
            <a:off x="3888000" y="648000"/>
            <a:ext cx="360" cy="14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1" name="Line 23"/>
          <p:cNvCxnSpPr>
            <a:stCxn id="130" idx="2"/>
            <a:endCxn id="131" idx="0"/>
          </p:cNvCxnSpPr>
          <p:nvPr/>
        </p:nvCxnSpPr>
        <p:spPr>
          <a:xfrm>
            <a:off x="3888000" y="1008000"/>
            <a:ext cx="360" cy="28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2" name="Line 24"/>
          <p:cNvCxnSpPr>
            <a:stCxn id="131" idx="2"/>
            <a:endCxn id="133" idx="0"/>
          </p:cNvCxnSpPr>
          <p:nvPr/>
        </p:nvCxnSpPr>
        <p:spPr>
          <a:xfrm>
            <a:off x="3888000" y="1512000"/>
            <a:ext cx="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3" name="Line 25"/>
          <p:cNvCxnSpPr>
            <a:stCxn id="131" idx="2"/>
            <a:endCxn id="132" idx="0"/>
          </p:cNvCxnSpPr>
          <p:nvPr/>
        </p:nvCxnSpPr>
        <p:spPr>
          <a:xfrm flipH="1">
            <a:off x="1080000" y="1512000"/>
            <a:ext cx="2808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4" name="Line 26"/>
          <p:cNvCxnSpPr>
            <a:stCxn id="131" idx="2"/>
            <a:endCxn id="134" idx="0"/>
          </p:cNvCxnSpPr>
          <p:nvPr/>
        </p:nvCxnSpPr>
        <p:spPr>
          <a:xfrm>
            <a:off x="3888000" y="1512000"/>
            <a:ext cx="3420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5" name="Line 27"/>
          <p:cNvCxnSpPr>
            <a:stCxn id="131" idx="2"/>
            <a:endCxn id="146" idx="1"/>
          </p:cNvCxnSpPr>
          <p:nvPr/>
        </p:nvCxnSpPr>
        <p:spPr>
          <a:xfrm>
            <a:off x="3888000" y="1512000"/>
            <a:ext cx="468360" cy="73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6" name="Line 28"/>
          <p:cNvCxnSpPr>
            <a:stCxn id="133" idx="2"/>
            <a:endCxn id="135" idx="0"/>
          </p:cNvCxnSpPr>
          <p:nvPr/>
        </p:nvCxnSpPr>
        <p:spPr>
          <a:xfrm>
            <a:off x="3888000" y="3384000"/>
            <a:ext cx="18360" cy="111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57" name="Line 29"/>
          <p:cNvCxnSpPr>
            <a:stCxn id="135" idx="2"/>
            <a:endCxn id="141" idx="0"/>
          </p:cNvCxnSpPr>
          <p:nvPr/>
        </p:nvCxnSpPr>
        <p:spPr>
          <a:xfrm flipH="1">
            <a:off x="3888000" y="4716000"/>
            <a:ext cx="18360" cy="252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158" name="Rectangle 30"/>
          <p:cNvSpPr/>
          <p:nvPr/>
        </p:nvSpPr>
        <p:spPr>
          <a:xfrm>
            <a:off x="288000" y="1152000"/>
            <a:ext cx="7920000" cy="2304000"/>
          </a:xfrm>
          <a:prstGeom prst="roundRect">
            <a:avLst/>
          </a:prstGeom>
          <a:noFill/>
          <a:ln w="12600">
            <a:solidFill>
              <a:srgbClr val="000099"/>
            </a:solidFill>
            <a:custDash>
              <a:ds d="500000" sp="500000"/>
            </a:custDash>
            <a:round/>
          </a:ln>
        </p:spPr>
        <p:txBody>
          <a:bodyPr lIns="180000" rIns="6120" tIns="180000" bIns="6120"/>
          <a:p>
            <a:pPr algn="ctr"/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NMT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59" name="Rectangle 31"/>
          <p:cNvSpPr/>
          <p:nvPr/>
        </p:nvSpPr>
        <p:spPr>
          <a:xfrm>
            <a:off x="6768000" y="3708000"/>
            <a:ext cx="1080000" cy="864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NA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FO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Office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Consultants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60" name="Rectangle 32"/>
          <p:cNvSpPr/>
          <p:nvPr/>
        </p:nvSpPr>
        <p:spPr>
          <a:xfrm>
            <a:off x="4176000" y="3528000"/>
            <a:ext cx="2160000" cy="828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200" spc="-1" strike="noStrike">
                <a:latin typeface="Arial"/>
              </a:rPr>
              <a:t>Pastoral Developer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Congr’l Admin’r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Min Leads</a:t>
            </a:r>
            <a:endParaRPr b="0" lang="en-US" sz="1200" spc="-1" strike="noStrike">
              <a:latin typeface="Times New Roman"/>
            </a:endParaRPr>
          </a:p>
        </p:txBody>
      </p:sp>
      <p:cxnSp>
        <p:nvCxnSpPr>
          <p:cNvPr id="161" name="Line 33"/>
          <p:cNvCxnSpPr>
            <a:stCxn id="133" idx="2"/>
            <a:endCxn id="160" idx="1"/>
          </p:cNvCxnSpPr>
          <p:nvPr/>
        </p:nvCxnSpPr>
        <p:spPr>
          <a:xfrm>
            <a:off x="3888000" y="3384000"/>
            <a:ext cx="288360" cy="55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162" name="Line 34"/>
          <p:cNvSpPr/>
          <p:nvPr/>
        </p:nvSpPr>
        <p:spPr>
          <a:xfrm flipV="1">
            <a:off x="4248000" y="4032000"/>
            <a:ext cx="2952000" cy="1872000"/>
          </a:xfrm>
          <a:prstGeom prst="line">
            <a:avLst/>
          </a:prstGeom>
          <a:ln>
            <a:solidFill>
              <a:srgbClr val="0066ff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Line 35"/>
          <p:cNvSpPr/>
          <p:nvPr/>
        </p:nvSpPr>
        <p:spPr>
          <a:xfrm flipV="1">
            <a:off x="3672000" y="3960000"/>
            <a:ext cx="936000" cy="1728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Line 36"/>
          <p:cNvSpPr/>
          <p:nvPr/>
        </p:nvSpPr>
        <p:spPr>
          <a:xfrm flipH="1" flipV="1">
            <a:off x="4752000" y="4176000"/>
            <a:ext cx="144000" cy="1440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cxnSp>
        <p:nvCxnSpPr>
          <p:cNvPr id="165" name="Line 37"/>
          <p:cNvCxnSpPr>
            <a:stCxn id="134" idx="2"/>
            <a:endCxn id="159" idx="0"/>
          </p:cNvCxnSpPr>
          <p:nvPr/>
        </p:nvCxnSpPr>
        <p:spPr>
          <a:xfrm>
            <a:off x="7308000" y="3384000"/>
            <a:ext cx="360" cy="32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166" name="Line 38"/>
          <p:cNvSpPr/>
          <p:nvPr/>
        </p:nvSpPr>
        <p:spPr>
          <a:xfrm flipH="1" flipV="1">
            <a:off x="1224000" y="3312000"/>
            <a:ext cx="3456000" cy="3168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Line 39"/>
          <p:cNvSpPr/>
          <p:nvPr/>
        </p:nvSpPr>
        <p:spPr>
          <a:xfrm>
            <a:off x="6385680" y="4896360"/>
            <a:ext cx="382320" cy="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TextShape 40"/>
          <p:cNvSpPr txBox="1"/>
          <p:nvPr/>
        </p:nvSpPr>
        <p:spPr>
          <a:xfrm>
            <a:off x="6696000" y="4741920"/>
            <a:ext cx="1558440" cy="26100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en-GB" sz="1200" spc="-1" strike="noStrike">
                <a:latin typeface="Arial"/>
              </a:rPr>
              <a:t>Dotted line reporting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69" name="TextShape 41"/>
          <p:cNvSpPr txBox="1"/>
          <p:nvPr/>
        </p:nvSpPr>
        <p:spPr>
          <a:xfrm>
            <a:off x="6696360" y="4944960"/>
            <a:ext cx="3265200" cy="17967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200" spc="-1" strike="noStrike">
                <a:latin typeface="Arial"/>
              </a:rPr>
              <a:t>NMT: National Ministry Team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MD: Mission Developer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PO: Pastoral Overseer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OM: Operations Manager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CAT: Church Administration Team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NA: National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FO: Financial Officer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Congregational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Ministry Leads (e.g. Children, Youth)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Pastoral Team: Pastor + Elders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170" name="Line 42"/>
          <p:cNvSpPr/>
          <p:nvPr/>
        </p:nvSpPr>
        <p:spPr>
          <a:xfrm flipH="1" flipV="1">
            <a:off x="5184000" y="2376000"/>
            <a:ext cx="2016000" cy="1656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Rectangle 43"/>
          <p:cNvSpPr/>
          <p:nvPr/>
        </p:nvSpPr>
        <p:spPr>
          <a:xfrm>
            <a:off x="2160000" y="3096000"/>
            <a:ext cx="4248000" cy="1728000"/>
          </a:xfrm>
          <a:prstGeom prst="roundRect">
            <a:avLst/>
          </a:prstGeom>
          <a:noFill/>
          <a:ln w="12600">
            <a:solidFill>
              <a:srgbClr val="006666"/>
            </a:solidFill>
            <a:custDash>
              <a:ds d="500000" sp="500000"/>
            </a:custDash>
            <a:round/>
          </a:ln>
        </p:spPr>
        <p:txBody>
          <a:bodyPr lIns="90000" rIns="6120" tIns="90000" bIns="6120"/>
          <a:p>
            <a:pPr algn="ctr"/>
            <a:r>
              <a:rPr b="1" lang="en-US" sz="1600" spc="-1" strike="noStrike">
                <a:solidFill>
                  <a:srgbClr val="007826"/>
                </a:solidFill>
                <a:latin typeface="Arial"/>
              </a:rPr>
              <a:t>CAT</a:t>
            </a:r>
            <a:endParaRPr b="0" lang="en-US" sz="1600" spc="-1" strike="noStrike">
              <a:latin typeface="Times New Roman"/>
            </a:endParaRPr>
          </a:p>
        </p:txBody>
      </p:sp>
      <p:sp>
        <p:nvSpPr>
          <p:cNvPr id="172" name="TextShape 44"/>
          <p:cNvSpPr txBox="1"/>
          <p:nvPr/>
        </p:nvSpPr>
        <p:spPr>
          <a:xfrm>
            <a:off x="360000" y="432000"/>
            <a:ext cx="307080" cy="34632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1" lang="en-GB" sz="1800" spc="-1" strike="noStrike">
                <a:latin typeface="Arial"/>
              </a:rPr>
              <a:t>1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73" name="TextShape 45"/>
          <p:cNvSpPr txBox="1"/>
          <p:nvPr/>
        </p:nvSpPr>
        <p:spPr>
          <a:xfrm>
            <a:off x="288000" y="792000"/>
            <a:ext cx="936000" cy="2901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400" spc="-1" strike="noStrike">
                <a:latin typeface="Arial"/>
              </a:rPr>
              <a:t>Input</a:t>
            </a:r>
            <a:endParaRPr b="0" lang="en-GB" sz="14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ctangle 1"/>
          <p:cNvSpPr/>
          <p:nvPr/>
        </p:nvSpPr>
        <p:spPr>
          <a:xfrm>
            <a:off x="3420000" y="43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GCI: PG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75" name="Rectangle 2"/>
          <p:cNvSpPr/>
          <p:nvPr/>
        </p:nvSpPr>
        <p:spPr>
          <a:xfrm>
            <a:off x="3420000" y="79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Afr Dir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76" name="Rectangle 3"/>
          <p:cNvSpPr/>
          <p:nvPr/>
        </p:nvSpPr>
        <p:spPr>
          <a:xfrm>
            <a:off x="3312000" y="1296000"/>
            <a:ext cx="1152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GCISA: NML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77" name="Rectangle 4"/>
          <p:cNvSpPr/>
          <p:nvPr/>
        </p:nvSpPr>
        <p:spPr>
          <a:xfrm>
            <a:off x="2592000" y="403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MD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78" name="Rectangle 5"/>
          <p:cNvSpPr/>
          <p:nvPr/>
        </p:nvSpPr>
        <p:spPr>
          <a:xfrm>
            <a:off x="3420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PO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79" name="Rectangle 6"/>
          <p:cNvSpPr/>
          <p:nvPr/>
        </p:nvSpPr>
        <p:spPr>
          <a:xfrm>
            <a:off x="6840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OM</a:t>
            </a:r>
            <a:endParaRPr b="0" lang="en-US" sz="1300" spc="-1" strike="noStrike">
              <a:latin typeface="Times New Roman"/>
            </a:endParaRPr>
          </a:p>
        </p:txBody>
      </p:sp>
      <p:grpSp>
        <p:nvGrpSpPr>
          <p:cNvPr id="180" name="Group 7"/>
          <p:cNvGrpSpPr/>
          <p:nvPr/>
        </p:nvGrpSpPr>
        <p:grpSpPr>
          <a:xfrm>
            <a:off x="2304000" y="4500000"/>
            <a:ext cx="3204000" cy="216000"/>
            <a:chOff x="2304000" y="4500000"/>
            <a:chExt cx="3204000" cy="216000"/>
          </a:xfrm>
        </p:grpSpPr>
        <p:sp>
          <p:nvSpPr>
            <p:cNvPr id="181" name="Rectangle 8"/>
            <p:cNvSpPr/>
            <p:nvPr/>
          </p:nvSpPr>
          <p:spPr>
            <a:xfrm>
              <a:off x="2304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82" name="Rectangle 9"/>
            <p:cNvSpPr/>
            <p:nvPr/>
          </p:nvSpPr>
          <p:spPr>
            <a:xfrm>
              <a:off x="3132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C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83" name="Rectangle 10"/>
            <p:cNvSpPr/>
            <p:nvPr/>
          </p:nvSpPr>
          <p:spPr>
            <a:xfrm>
              <a:off x="2304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84" name="Rectangle 11"/>
            <p:cNvSpPr/>
            <p:nvPr/>
          </p:nvSpPr>
          <p:spPr>
            <a:xfrm>
              <a:off x="3960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E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85" name="Rectangle 12"/>
            <p:cNvSpPr/>
            <p:nvPr/>
          </p:nvSpPr>
          <p:spPr>
            <a:xfrm>
              <a:off x="4788000" y="4500000"/>
              <a:ext cx="720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RP: N</a:t>
              </a:r>
              <a:endParaRPr b="0" lang="en-US" sz="1300" spc="-1" strike="noStrike">
                <a:latin typeface="Times New Roman"/>
              </a:endParaRPr>
            </a:p>
          </p:txBody>
        </p:sp>
      </p:grpSp>
      <p:grpSp>
        <p:nvGrpSpPr>
          <p:cNvPr id="186" name="Group 13"/>
          <p:cNvGrpSpPr/>
          <p:nvPr/>
        </p:nvGrpSpPr>
        <p:grpSpPr>
          <a:xfrm>
            <a:off x="2016000" y="4968000"/>
            <a:ext cx="3744000" cy="2088000"/>
            <a:chOff x="2016000" y="4968000"/>
            <a:chExt cx="3744000" cy="2088000"/>
          </a:xfrm>
        </p:grpSpPr>
        <p:sp>
          <p:nvSpPr>
            <p:cNvPr id="187" name="Rectangle 14"/>
            <p:cNvSpPr/>
            <p:nvPr/>
          </p:nvSpPr>
          <p:spPr>
            <a:xfrm>
              <a:off x="2016000" y="4968000"/>
              <a:ext cx="3744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Congregations: Pastoral Teams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188" name="Rectangle 15"/>
            <p:cNvSpPr/>
            <p:nvPr/>
          </p:nvSpPr>
          <p:spPr>
            <a:xfrm>
              <a:off x="2088000" y="5256000"/>
              <a:ext cx="1152000" cy="792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200" spc="-1" strike="noStrike">
                  <a:latin typeface="Arial"/>
                </a:rPr>
                <a:t>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Bible Study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House 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Outlying Member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189" name="Rectangle 16"/>
            <p:cNvSpPr/>
            <p:nvPr/>
          </p:nvSpPr>
          <p:spPr>
            <a:xfrm>
              <a:off x="3348000" y="5256000"/>
              <a:ext cx="1152000" cy="1008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PAT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Chair / Vice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Secretary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Treasurer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Members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190" name="Rectangle 17"/>
            <p:cNvSpPr/>
            <p:nvPr/>
          </p:nvSpPr>
          <p:spPr>
            <a:xfrm>
              <a:off x="4572000" y="5256000"/>
              <a:ext cx="1152000" cy="1800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Ministries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Leader / Team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Children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Youth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Seniors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Caring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Evangelizing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Prayer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...</a:t>
              </a:r>
              <a:endParaRPr b="0" lang="en-US" sz="1200" spc="-1" strike="noStrike">
                <a:latin typeface="Times New Roman"/>
              </a:endParaRPr>
            </a:p>
          </p:txBody>
        </p:sp>
      </p:grpSp>
      <p:sp>
        <p:nvSpPr>
          <p:cNvPr id="191" name="Rectangle 18"/>
          <p:cNvSpPr/>
          <p:nvPr/>
        </p:nvSpPr>
        <p:spPr>
          <a:xfrm>
            <a:off x="7308000" y="1764000"/>
            <a:ext cx="27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NCB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192" name="Rectangle 19"/>
          <p:cNvSpPr/>
          <p:nvPr/>
        </p:nvSpPr>
        <p:spPr>
          <a:xfrm>
            <a:off x="7992000" y="2016000"/>
            <a:ext cx="936000" cy="93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200" spc="-1" strike="noStrike">
                <a:latin typeface="Arial"/>
              </a:rPr>
              <a:t>Chair / Vice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Secretary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Fin Lead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HR Lead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Comm Lead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3" name="Rectangle 20"/>
          <p:cNvSpPr/>
          <p:nvPr/>
        </p:nvSpPr>
        <p:spPr>
          <a:xfrm>
            <a:off x="9036000" y="205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Committees</a:t>
            </a:r>
            <a:endParaRPr b="0" lang="en-US" sz="1300" spc="-1" strike="noStrike">
              <a:latin typeface="Times New Roman"/>
            </a:endParaRPr>
          </a:p>
        </p:txBody>
      </p:sp>
      <p:cxnSp>
        <p:nvCxnSpPr>
          <p:cNvPr id="194" name="Line 21"/>
          <p:cNvCxnSpPr>
            <a:stCxn id="174" idx="2"/>
            <a:endCxn id="175" idx="0"/>
          </p:cNvCxnSpPr>
          <p:nvPr/>
        </p:nvCxnSpPr>
        <p:spPr>
          <a:xfrm>
            <a:off x="3888000" y="648000"/>
            <a:ext cx="360" cy="14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95" name="Line 22"/>
          <p:cNvCxnSpPr>
            <a:stCxn id="175" idx="2"/>
            <a:endCxn id="176" idx="0"/>
          </p:cNvCxnSpPr>
          <p:nvPr/>
        </p:nvCxnSpPr>
        <p:spPr>
          <a:xfrm>
            <a:off x="3888000" y="1008000"/>
            <a:ext cx="360" cy="28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96" name="Line 23"/>
          <p:cNvCxnSpPr>
            <a:stCxn id="176" idx="2"/>
            <a:endCxn id="178" idx="0"/>
          </p:cNvCxnSpPr>
          <p:nvPr/>
        </p:nvCxnSpPr>
        <p:spPr>
          <a:xfrm>
            <a:off x="3888000" y="1512000"/>
            <a:ext cx="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97" name="Line 24"/>
          <p:cNvCxnSpPr>
            <a:stCxn id="176" idx="2"/>
            <a:endCxn id="177" idx="0"/>
          </p:cNvCxnSpPr>
          <p:nvPr/>
        </p:nvCxnSpPr>
        <p:spPr>
          <a:xfrm flipH="1">
            <a:off x="3060000" y="1512000"/>
            <a:ext cx="828360" cy="2520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98" name="Line 25"/>
          <p:cNvCxnSpPr>
            <a:stCxn id="176" idx="2"/>
            <a:endCxn id="179" idx="0"/>
          </p:cNvCxnSpPr>
          <p:nvPr/>
        </p:nvCxnSpPr>
        <p:spPr>
          <a:xfrm>
            <a:off x="3888000" y="1512000"/>
            <a:ext cx="3420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199" name="Line 26"/>
          <p:cNvCxnSpPr>
            <a:stCxn id="176" idx="2"/>
          </p:cNvCxnSpPr>
          <p:nvPr/>
        </p:nvCxnSpPr>
        <p:spPr>
          <a:xfrm>
            <a:off x="3888000" y="1512000"/>
            <a:ext cx="3528360" cy="38268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00" name="Line 27"/>
          <p:cNvCxnSpPr>
            <a:stCxn id="178" idx="2"/>
            <a:endCxn id="180" idx="0"/>
          </p:cNvCxnSpPr>
          <p:nvPr/>
        </p:nvCxnSpPr>
        <p:spPr>
          <a:xfrm>
            <a:off x="3888000" y="3384000"/>
            <a:ext cx="18360" cy="111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01" name="Line 28"/>
          <p:cNvCxnSpPr>
            <a:stCxn id="180" idx="2"/>
            <a:endCxn id="186" idx="0"/>
          </p:cNvCxnSpPr>
          <p:nvPr/>
        </p:nvCxnSpPr>
        <p:spPr>
          <a:xfrm flipH="1">
            <a:off x="3888000" y="4716000"/>
            <a:ext cx="18360" cy="252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02" name="Rectangle 29"/>
          <p:cNvSpPr/>
          <p:nvPr/>
        </p:nvSpPr>
        <p:spPr>
          <a:xfrm>
            <a:off x="288000" y="1152000"/>
            <a:ext cx="7632000" cy="2304000"/>
          </a:xfrm>
          <a:prstGeom prst="roundRect">
            <a:avLst/>
          </a:prstGeom>
          <a:noFill/>
          <a:ln w="12600">
            <a:solidFill>
              <a:srgbClr val="000099"/>
            </a:solidFill>
            <a:custDash>
              <a:ds d="500000" sp="500000"/>
            </a:custDash>
            <a:round/>
          </a:ln>
        </p:spPr>
        <p:txBody>
          <a:bodyPr lIns="180000" rIns="6120" tIns="180000" bIns="6120"/>
          <a:p>
            <a:pPr algn="ctr"/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NMT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3" name="Rectangle 30"/>
          <p:cNvSpPr/>
          <p:nvPr/>
        </p:nvSpPr>
        <p:spPr>
          <a:xfrm>
            <a:off x="6768000" y="3708000"/>
            <a:ext cx="1080000" cy="864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NA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FO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Office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Consultants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204" name="Rectangle 31"/>
          <p:cNvSpPr/>
          <p:nvPr/>
        </p:nvSpPr>
        <p:spPr>
          <a:xfrm>
            <a:off x="4176000" y="3528000"/>
            <a:ext cx="2160000" cy="828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200" spc="-1" strike="noStrike">
                <a:latin typeface="Arial"/>
              </a:rPr>
              <a:t>Pastoral Developer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Congr’l Admin’r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Min Leads</a:t>
            </a:r>
            <a:endParaRPr b="0" lang="en-US" sz="1200" spc="-1" strike="noStrike">
              <a:latin typeface="Times New Roman"/>
            </a:endParaRPr>
          </a:p>
        </p:txBody>
      </p:sp>
      <p:cxnSp>
        <p:nvCxnSpPr>
          <p:cNvPr id="205" name="Line 32"/>
          <p:cNvCxnSpPr>
            <a:stCxn id="178" idx="2"/>
            <a:endCxn id="204" idx="1"/>
          </p:cNvCxnSpPr>
          <p:nvPr/>
        </p:nvCxnSpPr>
        <p:spPr>
          <a:xfrm>
            <a:off x="3888000" y="3384000"/>
            <a:ext cx="288360" cy="55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06" name="Line 33"/>
          <p:cNvSpPr/>
          <p:nvPr/>
        </p:nvSpPr>
        <p:spPr>
          <a:xfrm flipV="1">
            <a:off x="4248000" y="4032000"/>
            <a:ext cx="2952000" cy="1872000"/>
          </a:xfrm>
          <a:prstGeom prst="line">
            <a:avLst/>
          </a:prstGeom>
          <a:ln>
            <a:solidFill>
              <a:srgbClr val="0066ff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Line 34"/>
          <p:cNvSpPr/>
          <p:nvPr/>
        </p:nvSpPr>
        <p:spPr>
          <a:xfrm flipV="1">
            <a:off x="3672000" y="3960000"/>
            <a:ext cx="936000" cy="1728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Line 35"/>
          <p:cNvSpPr/>
          <p:nvPr/>
        </p:nvSpPr>
        <p:spPr>
          <a:xfrm flipH="1" flipV="1">
            <a:off x="4752000" y="4176000"/>
            <a:ext cx="144000" cy="1440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cxnSp>
        <p:nvCxnSpPr>
          <p:cNvPr id="209" name="Line 36"/>
          <p:cNvCxnSpPr>
            <a:stCxn id="179" idx="2"/>
            <a:endCxn id="203" idx="0"/>
          </p:cNvCxnSpPr>
          <p:nvPr/>
        </p:nvCxnSpPr>
        <p:spPr>
          <a:xfrm>
            <a:off x="7308000" y="3384000"/>
            <a:ext cx="360" cy="32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10" name="Line 37"/>
          <p:cNvSpPr/>
          <p:nvPr/>
        </p:nvSpPr>
        <p:spPr>
          <a:xfrm flipH="1" flipV="1">
            <a:off x="2952000" y="4248000"/>
            <a:ext cx="1728000" cy="2232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Line 38"/>
          <p:cNvSpPr/>
          <p:nvPr/>
        </p:nvSpPr>
        <p:spPr>
          <a:xfrm>
            <a:off x="6385680" y="4896360"/>
            <a:ext cx="382320" cy="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TextShape 39"/>
          <p:cNvSpPr txBox="1"/>
          <p:nvPr/>
        </p:nvSpPr>
        <p:spPr>
          <a:xfrm>
            <a:off x="6696000" y="4741920"/>
            <a:ext cx="1558440" cy="26100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en-GB" sz="1200" spc="-1" strike="noStrike">
                <a:latin typeface="Arial"/>
              </a:rPr>
              <a:t>Dotted line reporting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3" name="TextShape 40"/>
          <p:cNvSpPr txBox="1"/>
          <p:nvPr/>
        </p:nvSpPr>
        <p:spPr>
          <a:xfrm>
            <a:off x="6696360" y="4944960"/>
            <a:ext cx="3265200" cy="17967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200" spc="-1" strike="noStrike">
                <a:latin typeface="Arial"/>
              </a:rPr>
              <a:t>NMT: National Ministry Team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MD: Mission Developer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PO: Pastoral Overseer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OM: Operations Manager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CAT: Church Administration Team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NA: National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FO: Financial Officer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Congregational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Ministry Leads (e.g. Children, Youth)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Pastoral Team: Pastor + Elders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4" name="Line 41"/>
          <p:cNvSpPr/>
          <p:nvPr/>
        </p:nvSpPr>
        <p:spPr>
          <a:xfrm flipV="1">
            <a:off x="7200000" y="2520000"/>
            <a:ext cx="936000" cy="1512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Rectangle 42"/>
          <p:cNvSpPr/>
          <p:nvPr/>
        </p:nvSpPr>
        <p:spPr>
          <a:xfrm>
            <a:off x="2160000" y="3096000"/>
            <a:ext cx="4248000" cy="1728000"/>
          </a:xfrm>
          <a:prstGeom prst="roundRect">
            <a:avLst/>
          </a:prstGeom>
          <a:noFill/>
          <a:ln w="12600">
            <a:solidFill>
              <a:srgbClr val="006666"/>
            </a:solidFill>
            <a:custDash>
              <a:ds d="500000" sp="500000"/>
            </a:custDash>
            <a:round/>
          </a:ln>
        </p:spPr>
        <p:txBody>
          <a:bodyPr lIns="90000" rIns="6120" tIns="90000" bIns="6120"/>
          <a:p>
            <a:pPr algn="ctr"/>
            <a:r>
              <a:rPr b="1" lang="en-US" sz="1600" spc="-1" strike="noStrike">
                <a:solidFill>
                  <a:srgbClr val="007826"/>
                </a:solidFill>
                <a:latin typeface="Arial"/>
              </a:rPr>
              <a:t>CAT</a:t>
            </a:r>
            <a:endParaRPr b="0" lang="en-US" sz="1600" spc="-1" strike="noStrike">
              <a:latin typeface="Times New Roman"/>
            </a:endParaRPr>
          </a:p>
        </p:txBody>
      </p:sp>
      <p:sp>
        <p:nvSpPr>
          <p:cNvPr id="216" name="TextShape 43"/>
          <p:cNvSpPr txBox="1"/>
          <p:nvPr/>
        </p:nvSpPr>
        <p:spPr>
          <a:xfrm>
            <a:off x="7416000" y="1764000"/>
            <a:ext cx="570960" cy="26100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1" lang="en-GB" sz="1200" spc="-1" strike="noStrike">
                <a:latin typeface="Arial"/>
              </a:rPr>
              <a:t>Chair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17" name="TextShape 44"/>
          <p:cNvSpPr txBox="1"/>
          <p:nvPr/>
        </p:nvSpPr>
        <p:spPr>
          <a:xfrm>
            <a:off x="360000" y="432000"/>
            <a:ext cx="307080" cy="34632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1" lang="en-GB" sz="1800" spc="-1" strike="noStrike">
                <a:latin typeface="Arial"/>
              </a:rPr>
              <a:t>2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18" name="TextShape 45"/>
          <p:cNvSpPr txBox="1"/>
          <p:nvPr/>
        </p:nvSpPr>
        <p:spPr>
          <a:xfrm>
            <a:off x="288000" y="792000"/>
            <a:ext cx="936000" cy="2901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400" spc="-1" strike="noStrike">
                <a:latin typeface="Arial"/>
              </a:rPr>
              <a:t>Saturday</a:t>
            </a:r>
            <a:endParaRPr b="0" lang="en-GB" sz="14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Rectangle 1"/>
          <p:cNvSpPr/>
          <p:nvPr/>
        </p:nvSpPr>
        <p:spPr>
          <a:xfrm>
            <a:off x="3420000" y="79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GCI: PG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220" name="Rectangle 2"/>
          <p:cNvSpPr/>
          <p:nvPr/>
        </p:nvSpPr>
        <p:spPr>
          <a:xfrm>
            <a:off x="3456000" y="1152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Afr Dir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221" name="Rectangle 3"/>
          <p:cNvSpPr/>
          <p:nvPr/>
        </p:nvSpPr>
        <p:spPr>
          <a:xfrm>
            <a:off x="3456000" y="157032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PO/NML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222" name="Rectangle 4"/>
          <p:cNvSpPr/>
          <p:nvPr/>
        </p:nvSpPr>
        <p:spPr>
          <a:xfrm>
            <a:off x="6840000" y="3168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OM</a:t>
            </a:r>
            <a:endParaRPr b="0" lang="en-US" sz="1300" spc="-1" strike="noStrike">
              <a:latin typeface="Times New Roman"/>
            </a:endParaRPr>
          </a:p>
        </p:txBody>
      </p:sp>
      <p:grpSp>
        <p:nvGrpSpPr>
          <p:cNvPr id="223" name="Group 5"/>
          <p:cNvGrpSpPr/>
          <p:nvPr/>
        </p:nvGrpSpPr>
        <p:grpSpPr>
          <a:xfrm>
            <a:off x="2016000" y="4968000"/>
            <a:ext cx="3744000" cy="2088000"/>
            <a:chOff x="2016000" y="4968000"/>
            <a:chExt cx="3744000" cy="2088000"/>
          </a:xfrm>
        </p:grpSpPr>
        <p:sp>
          <p:nvSpPr>
            <p:cNvPr id="224" name="Rectangle 6"/>
            <p:cNvSpPr/>
            <p:nvPr/>
          </p:nvSpPr>
          <p:spPr>
            <a:xfrm>
              <a:off x="2016000" y="4968000"/>
              <a:ext cx="3744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Congregations: Pastoral Teams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225" name="Rectangle 7"/>
            <p:cNvSpPr/>
            <p:nvPr/>
          </p:nvSpPr>
          <p:spPr>
            <a:xfrm>
              <a:off x="2088000" y="5256000"/>
              <a:ext cx="1152000" cy="792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200" spc="-1" strike="noStrike">
                  <a:latin typeface="Arial"/>
                </a:rPr>
                <a:t>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Bible Study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House Church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Outlying Member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226" name="Rectangle 8"/>
            <p:cNvSpPr/>
            <p:nvPr/>
          </p:nvSpPr>
          <p:spPr>
            <a:xfrm>
              <a:off x="3348000" y="5256000"/>
              <a:ext cx="1152000" cy="1008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PAT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Chair / Vice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Secretary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Treasurer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Members</a:t>
              </a:r>
              <a:endParaRPr b="0" lang="en-US" sz="1200" spc="-1" strike="noStrike">
                <a:latin typeface="Times New Roman"/>
              </a:endParaRPr>
            </a:p>
          </p:txBody>
        </p:sp>
        <p:sp>
          <p:nvSpPr>
            <p:cNvPr id="227" name="Rectangle 9"/>
            <p:cNvSpPr/>
            <p:nvPr/>
          </p:nvSpPr>
          <p:spPr>
            <a:xfrm>
              <a:off x="4572000" y="5256000"/>
              <a:ext cx="1152000" cy="1800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1" lang="en-US" sz="1200" spc="-1" strike="noStrike">
                  <a:latin typeface="Arial"/>
                </a:rPr>
                <a:t>Ministries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Leader / Team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Children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Youth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Seniors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Caring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Evangelizing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Prayer</a:t>
              </a:r>
              <a:endParaRPr b="0" lang="en-US" sz="1200" spc="-1" strike="noStrike">
                <a:latin typeface="Times New Roman"/>
              </a:endParaRPr>
            </a:p>
            <a:p>
              <a:pPr algn="ctr"/>
              <a:r>
                <a:rPr b="0" lang="en-US" sz="1200" spc="-1" strike="noStrike">
                  <a:latin typeface="Arial"/>
                </a:rPr>
                <a:t>...</a:t>
              </a:r>
              <a:endParaRPr b="0" lang="en-US" sz="1200" spc="-1" strike="noStrike">
                <a:latin typeface="Times New Roman"/>
              </a:endParaRPr>
            </a:p>
          </p:txBody>
        </p:sp>
      </p:grpSp>
      <p:cxnSp>
        <p:nvCxnSpPr>
          <p:cNvPr id="228" name="Line 10"/>
          <p:cNvCxnSpPr>
            <a:stCxn id="219" idx="2"/>
            <a:endCxn id="220" idx="0"/>
          </p:cNvCxnSpPr>
          <p:nvPr/>
        </p:nvCxnSpPr>
        <p:spPr>
          <a:xfrm>
            <a:off x="3888000" y="1008000"/>
            <a:ext cx="36360" cy="14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29" name="Line 11"/>
          <p:cNvCxnSpPr>
            <a:stCxn id="220" idx="2"/>
          </p:cNvCxnSpPr>
          <p:nvPr/>
        </p:nvCxnSpPr>
        <p:spPr>
          <a:xfrm flipH="1">
            <a:off x="3888000" y="1368000"/>
            <a:ext cx="36360" cy="21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30" name="Line 12"/>
          <p:cNvCxnSpPr>
            <a:endCxn id="221" idx="0"/>
          </p:cNvCxnSpPr>
          <p:nvPr/>
        </p:nvCxnSpPr>
        <p:spPr>
          <a:xfrm flipV="1">
            <a:off x="3888000" y="1570320"/>
            <a:ext cx="36360" cy="23004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31" name="Line 13"/>
          <p:cNvCxnSpPr>
            <a:endCxn id="222" idx="0"/>
          </p:cNvCxnSpPr>
          <p:nvPr/>
        </p:nvCxnSpPr>
        <p:spPr>
          <a:xfrm>
            <a:off x="3888000" y="1800000"/>
            <a:ext cx="3420360" cy="1368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32" name="Line 14"/>
          <p:cNvCxnSpPr/>
          <p:nvPr/>
        </p:nvCxnSpPr>
        <p:spPr>
          <a:xfrm>
            <a:off x="3888000" y="1800000"/>
            <a:ext cx="4083480" cy="30168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33" name="Line 15"/>
          <p:cNvCxnSpPr>
            <a:stCxn id="221" idx="2"/>
          </p:cNvCxnSpPr>
          <p:nvPr/>
        </p:nvCxnSpPr>
        <p:spPr>
          <a:xfrm flipH="1">
            <a:off x="3906000" y="1786320"/>
            <a:ext cx="18360" cy="131004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cxnSp>
        <p:nvCxnSpPr>
          <p:cNvPr id="234" name="Line 16"/>
          <p:cNvCxnSpPr>
            <a:endCxn id="223" idx="0"/>
          </p:cNvCxnSpPr>
          <p:nvPr/>
        </p:nvCxnSpPr>
        <p:spPr>
          <a:xfrm flipH="1">
            <a:off x="3888000" y="3312000"/>
            <a:ext cx="18360" cy="1656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35" name="Rectangle 17"/>
          <p:cNvSpPr/>
          <p:nvPr/>
        </p:nvSpPr>
        <p:spPr>
          <a:xfrm>
            <a:off x="1944000" y="1440000"/>
            <a:ext cx="5904000" cy="2016000"/>
          </a:xfrm>
          <a:prstGeom prst="roundRect">
            <a:avLst/>
          </a:prstGeom>
          <a:noFill/>
          <a:ln w="12600">
            <a:solidFill>
              <a:srgbClr val="000099"/>
            </a:solidFill>
            <a:custDash>
              <a:ds d="500000" sp="500000"/>
            </a:custDash>
            <a:round/>
          </a:ln>
        </p:spPr>
        <p:txBody>
          <a:bodyPr lIns="180000" rIns="6120" tIns="180000" bIns="6120"/>
          <a:p>
            <a:pPr algn="ctr"/>
            <a:r>
              <a:rPr b="1" lang="en-US" sz="1400" spc="-1" strike="noStrike">
                <a:solidFill>
                  <a:srgbClr val="000099"/>
                </a:solidFill>
                <a:latin typeface="Arial"/>
              </a:rPr>
              <a:t>NMT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6" name="Rectangle 18"/>
          <p:cNvSpPr/>
          <p:nvPr/>
        </p:nvSpPr>
        <p:spPr>
          <a:xfrm>
            <a:off x="6768000" y="3708000"/>
            <a:ext cx="1080000" cy="864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NA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FO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Office</a:t>
            </a:r>
            <a:endParaRPr b="0" lang="en-US" sz="1300" spc="-1" strike="noStrike">
              <a:latin typeface="Times New Roman"/>
            </a:endParaRPr>
          </a:p>
          <a:p>
            <a:pPr algn="ctr"/>
            <a:r>
              <a:rPr b="0" lang="en-US" sz="1300" spc="-1" strike="noStrike">
                <a:latin typeface="Arial"/>
              </a:rPr>
              <a:t>Consultants</a:t>
            </a:r>
            <a:endParaRPr b="0" lang="en-US" sz="1300" spc="-1" strike="noStrike">
              <a:latin typeface="Times New Roman"/>
            </a:endParaRPr>
          </a:p>
        </p:txBody>
      </p:sp>
      <p:sp>
        <p:nvSpPr>
          <p:cNvPr id="237" name="Rectangle 19"/>
          <p:cNvSpPr/>
          <p:nvPr/>
        </p:nvSpPr>
        <p:spPr>
          <a:xfrm>
            <a:off x="4176000" y="3528000"/>
            <a:ext cx="2160000" cy="1080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200" spc="-1" strike="noStrike">
                <a:latin typeface="Arial"/>
              </a:rPr>
              <a:t>Mission Developer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Church Developer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Pastoral Developer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Congr’l Admin’r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Nat’l Min Leads</a:t>
            </a:r>
            <a:endParaRPr b="0" lang="en-US" sz="1200" spc="-1" strike="noStrike">
              <a:latin typeface="Times New Roman"/>
            </a:endParaRPr>
          </a:p>
        </p:txBody>
      </p:sp>
      <p:cxnSp>
        <p:nvCxnSpPr>
          <p:cNvPr id="238" name="Line 20"/>
          <p:cNvCxnSpPr>
            <a:stCxn id="221" idx="2"/>
            <a:endCxn id="237" idx="1"/>
          </p:cNvCxnSpPr>
          <p:nvPr/>
        </p:nvCxnSpPr>
        <p:spPr>
          <a:xfrm>
            <a:off x="3924000" y="1786320"/>
            <a:ext cx="252360" cy="228204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39" name="Line 21"/>
          <p:cNvSpPr/>
          <p:nvPr/>
        </p:nvSpPr>
        <p:spPr>
          <a:xfrm flipV="1">
            <a:off x="4248000" y="4032000"/>
            <a:ext cx="2952000" cy="1872000"/>
          </a:xfrm>
          <a:prstGeom prst="line">
            <a:avLst/>
          </a:prstGeom>
          <a:ln>
            <a:solidFill>
              <a:srgbClr val="0066ff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Line 22"/>
          <p:cNvSpPr/>
          <p:nvPr/>
        </p:nvSpPr>
        <p:spPr>
          <a:xfrm flipV="1">
            <a:off x="3672000" y="3960000"/>
            <a:ext cx="936000" cy="1728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Line 23"/>
          <p:cNvSpPr/>
          <p:nvPr/>
        </p:nvSpPr>
        <p:spPr>
          <a:xfrm flipV="1">
            <a:off x="4896000" y="4464000"/>
            <a:ext cx="0" cy="1152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cxnSp>
        <p:nvCxnSpPr>
          <p:cNvPr id="242" name="Line 24"/>
          <p:cNvCxnSpPr>
            <a:stCxn id="222" idx="2"/>
            <a:endCxn id="236" idx="0"/>
          </p:cNvCxnSpPr>
          <p:nvPr/>
        </p:nvCxnSpPr>
        <p:spPr>
          <a:xfrm>
            <a:off x="7308000" y="3384000"/>
            <a:ext cx="360" cy="324360"/>
          </a:xfrm>
          <a:prstGeom prst="bentConnector3">
            <a:avLst/>
          </a:prstGeom>
          <a:ln w="18000">
            <a:solidFill>
              <a:srgbClr val="000000"/>
            </a:solidFill>
            <a:round/>
          </a:ln>
        </p:spPr>
      </p:cxnSp>
      <p:sp>
        <p:nvSpPr>
          <p:cNvPr id="243" name="Line 25"/>
          <p:cNvSpPr/>
          <p:nvPr/>
        </p:nvSpPr>
        <p:spPr>
          <a:xfrm flipV="1">
            <a:off x="4680000" y="3672000"/>
            <a:ext cx="0" cy="2808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Line 26"/>
          <p:cNvSpPr/>
          <p:nvPr/>
        </p:nvSpPr>
        <p:spPr>
          <a:xfrm>
            <a:off x="6385680" y="4896360"/>
            <a:ext cx="382320" cy="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TextShape 27"/>
          <p:cNvSpPr txBox="1"/>
          <p:nvPr/>
        </p:nvSpPr>
        <p:spPr>
          <a:xfrm>
            <a:off x="6696000" y="4741920"/>
            <a:ext cx="1558440" cy="26100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 anchor="ctr">
            <a:normAutofit/>
          </a:bodyPr>
          <a:p>
            <a:r>
              <a:rPr b="0" lang="en-GB" sz="1200" spc="-1" strike="noStrike">
                <a:latin typeface="Arial"/>
              </a:rPr>
              <a:t>Dotted line reporting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46" name="TextShape 28"/>
          <p:cNvSpPr txBox="1"/>
          <p:nvPr/>
        </p:nvSpPr>
        <p:spPr>
          <a:xfrm>
            <a:off x="6696360" y="4944960"/>
            <a:ext cx="3265200" cy="17967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200" spc="-1" strike="noStrike">
                <a:latin typeface="Arial"/>
              </a:rPr>
              <a:t>NMT: National Ministry Team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MD: Mission Developer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PO: Pastoral Overseer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OM: Operations Manager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CAT: Church Administration Team</a:t>
            </a:r>
            <a:endParaRPr b="0" lang="en-GB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GB" sz="1200" spc="-1" strike="noStrike">
                <a:latin typeface="Arial"/>
                <a:ea typeface="msmincho"/>
              </a:rPr>
              <a:t>NA: National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FO: Financial Officer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Congregational Administrator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National Ministry Leads (e.g. Children, Youth)</a:t>
            </a:r>
            <a:endParaRPr b="0" lang="en-GB" sz="1200" spc="-1" strike="noStrike">
              <a:latin typeface="Arial"/>
            </a:endParaRPr>
          </a:p>
          <a:p>
            <a:r>
              <a:rPr b="0" lang="en-GB" sz="1200" spc="-1" strike="noStrike">
                <a:latin typeface="Arial"/>
              </a:rPr>
              <a:t>Pastoral Team: Pastor + Elders</a:t>
            </a:r>
            <a:endParaRPr b="0" lang="en-GB" sz="1200" spc="-1" strike="noStrike">
              <a:latin typeface="Arial"/>
            </a:endParaRPr>
          </a:p>
        </p:txBody>
      </p:sp>
      <p:sp>
        <p:nvSpPr>
          <p:cNvPr id="247" name="Line 29"/>
          <p:cNvSpPr/>
          <p:nvPr/>
        </p:nvSpPr>
        <p:spPr>
          <a:xfrm flipV="1">
            <a:off x="7416000" y="3096000"/>
            <a:ext cx="720000" cy="936000"/>
          </a:xfrm>
          <a:prstGeom prst="line">
            <a:avLst/>
          </a:prstGeom>
          <a:ln>
            <a:solidFill>
              <a:srgbClr val="0066cc"/>
            </a:solidFill>
            <a:custDash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Rectangle 30"/>
          <p:cNvSpPr/>
          <p:nvPr/>
        </p:nvSpPr>
        <p:spPr>
          <a:xfrm>
            <a:off x="7956000" y="2628000"/>
            <a:ext cx="936000" cy="93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200" spc="-1" strike="noStrike">
                <a:latin typeface="Arial"/>
              </a:rPr>
              <a:t>Chair / Vice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Secretary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Fin Lead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HR Lead</a:t>
            </a:r>
            <a:endParaRPr b="0" lang="en-US" sz="1200" spc="-1" strike="noStrike">
              <a:latin typeface="Times New Roman"/>
            </a:endParaRPr>
          </a:p>
          <a:p>
            <a:pPr algn="ctr"/>
            <a:r>
              <a:rPr b="0" lang="en-US" sz="1200" spc="-1" strike="noStrike">
                <a:latin typeface="Arial"/>
              </a:rPr>
              <a:t>Comm Lead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9" name="Rectangle 31"/>
          <p:cNvSpPr/>
          <p:nvPr/>
        </p:nvSpPr>
        <p:spPr>
          <a:xfrm>
            <a:off x="9000000" y="2664000"/>
            <a:ext cx="936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300" spc="-1" strike="noStrike">
                <a:latin typeface="Arial"/>
              </a:rPr>
              <a:t>Committees</a:t>
            </a:r>
            <a:endParaRPr b="0" lang="en-US" sz="1300" spc="-1" strike="noStrike">
              <a:latin typeface="Times New Roman"/>
            </a:endParaRPr>
          </a:p>
        </p:txBody>
      </p:sp>
      <p:grpSp>
        <p:nvGrpSpPr>
          <p:cNvPr id="250" name="Group 32"/>
          <p:cNvGrpSpPr/>
          <p:nvPr/>
        </p:nvGrpSpPr>
        <p:grpSpPr>
          <a:xfrm>
            <a:off x="7956000" y="1971000"/>
            <a:ext cx="2124000" cy="261000"/>
            <a:chOff x="7956000" y="1971000"/>
            <a:chExt cx="2124000" cy="261000"/>
          </a:xfrm>
        </p:grpSpPr>
        <p:sp>
          <p:nvSpPr>
            <p:cNvPr id="251" name="Rectangle 33"/>
            <p:cNvSpPr/>
            <p:nvPr/>
          </p:nvSpPr>
          <p:spPr>
            <a:xfrm>
              <a:off x="7956000" y="1971000"/>
              <a:ext cx="2124000" cy="216000"/>
            </a:xfrm>
            <a:prstGeom prst="round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lIns="0" rIns="0" tIns="0" bIns="0" anchor="ctr"/>
            <a:p>
              <a:pPr algn="ctr"/>
              <a:r>
                <a:rPr b="0" lang="en-US" sz="1300" spc="-1" strike="noStrike">
                  <a:latin typeface="Arial"/>
                </a:rPr>
                <a:t>NCB</a:t>
              </a:r>
              <a:endParaRPr b="0" lang="en-US" sz="1300" spc="-1" strike="noStrike">
                <a:latin typeface="Times New Roman"/>
              </a:endParaRPr>
            </a:p>
          </p:txBody>
        </p:sp>
        <p:sp>
          <p:nvSpPr>
            <p:cNvPr id="252" name="TextShape 34"/>
            <p:cNvSpPr txBox="1"/>
            <p:nvPr/>
          </p:nvSpPr>
          <p:spPr>
            <a:xfrm>
              <a:off x="7971120" y="1971000"/>
              <a:ext cx="545040" cy="261000"/>
            </a:xfrm>
            <a:prstGeom prst="rect">
              <a:avLst/>
            </a:prstGeom>
            <a:noFill/>
            <a:ln w="18000">
              <a:noFill/>
            </a:ln>
          </p:spPr>
          <p:txBody>
            <a:bodyPr lIns="90000" rIns="90000" tIns="45000" bIns="45000" anchor="ctr" anchorCtr="1">
              <a:normAutofit/>
            </a:bodyPr>
            <a:p>
              <a:r>
                <a:rPr b="0" lang="en-GB" sz="1200" spc="-1" strike="noStrike">
                  <a:latin typeface="Arial"/>
                </a:rPr>
                <a:t>Chair</a:t>
              </a:r>
              <a:endParaRPr b="0" lang="en-GB" sz="1200" spc="-1" strike="noStrike">
                <a:latin typeface="Arial"/>
              </a:endParaRPr>
            </a:p>
          </p:txBody>
        </p:sp>
      </p:grpSp>
      <p:sp>
        <p:nvSpPr>
          <p:cNvPr id="253" name="Line 35"/>
          <p:cNvSpPr/>
          <p:nvPr/>
        </p:nvSpPr>
        <p:spPr>
          <a:xfrm>
            <a:off x="6552000" y="432000"/>
            <a:ext cx="0" cy="676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Line 36"/>
          <p:cNvSpPr/>
          <p:nvPr/>
        </p:nvSpPr>
        <p:spPr>
          <a:xfrm>
            <a:off x="1800000" y="432000"/>
            <a:ext cx="0" cy="6768000"/>
          </a:xfrm>
          <a:prstGeom prst="line">
            <a:avLst/>
          </a:prstGeom>
          <a:ln>
            <a:solidFill>
              <a:srgbClr val="009933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Rectangle 37"/>
          <p:cNvSpPr/>
          <p:nvPr/>
        </p:nvSpPr>
        <p:spPr>
          <a:xfrm>
            <a:off x="2772000" y="3168000"/>
            <a:ext cx="2304000" cy="216000"/>
          </a:xfrm>
          <a:prstGeom prst="roundRect">
            <a:avLst/>
          </a:prstGeom>
          <a:noFill/>
          <a:ln>
            <a:solidFill>
              <a:srgbClr val="000000"/>
            </a:solidFill>
          </a:ln>
        </p:spPr>
        <p:txBody>
          <a:bodyPr lIns="0" rIns="0" tIns="0" bIns="0" anchor="ctr"/>
          <a:p>
            <a:pPr algn="ctr"/>
            <a:r>
              <a:rPr b="0" lang="en-US" sz="1500" spc="-1" strike="noStrike">
                <a:latin typeface="Times New Roman"/>
              </a:rPr>
              <a:t>Regional pastors</a:t>
            </a:r>
            <a:endParaRPr b="0" lang="en-US" sz="1500" spc="-1" strike="noStrike">
              <a:latin typeface="Times New Roman"/>
            </a:endParaRPr>
          </a:p>
        </p:txBody>
      </p:sp>
      <p:sp>
        <p:nvSpPr>
          <p:cNvPr id="256" name="TextShape 38"/>
          <p:cNvSpPr txBox="1"/>
          <p:nvPr/>
        </p:nvSpPr>
        <p:spPr>
          <a:xfrm>
            <a:off x="360000" y="432000"/>
            <a:ext cx="307080" cy="34632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1" lang="en-GB" sz="1800" spc="-1" strike="noStrike">
                <a:latin typeface="Arial"/>
              </a:rPr>
              <a:t>3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257" name="TextShape 39"/>
          <p:cNvSpPr txBox="1"/>
          <p:nvPr/>
        </p:nvSpPr>
        <p:spPr>
          <a:xfrm>
            <a:off x="288000" y="792000"/>
            <a:ext cx="936000" cy="290160"/>
          </a:xfrm>
          <a:prstGeom prst="rect">
            <a:avLst/>
          </a:prstGeom>
          <a:noFill/>
          <a:ln w="18000">
            <a:noFill/>
          </a:ln>
        </p:spPr>
        <p:txBody>
          <a:bodyPr lIns="90000" rIns="90000" tIns="45000" bIns="45000">
            <a:normAutofit/>
          </a:bodyPr>
          <a:p>
            <a:r>
              <a:rPr b="0" lang="en-GB" sz="1400" spc="-1" strike="noStrike">
                <a:latin typeface="Arial"/>
              </a:rPr>
              <a:t>Sat Eve</a:t>
            </a:r>
            <a:endParaRPr b="0" lang="en-GB" sz="14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0GCI</Template>
  <TotalTime>58</TotalTime>
  <Application>LibreOfficeDev/6.1.0.0.alpha0$Linux_X86_64 LibreOffice_project/dbf83d315acc454b576355f2e5bd8412586827ac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2018-01-04T07:37:15Z</dcterms:created>
  <dc:creator>Elmar Roberg</dc:creator>
  <dc:description/>
  <dc:language>en-US</dc:language>
  <cp:lastModifiedBy>Elmar Roberg</cp:lastModifiedBy>
  <dcterms:modified xsi:type="dcterms:W3CDTF">2018-01-08T10:59:32Z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