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_rels/presentation.xml.rels" ContentType="application/vnd.openxmlformats-package.relationships+xml"/>
  <Override PartName="/ppt/media/image4.gif" ContentType="image/gif"/>
  <Override PartName="/ppt/media/image3.png" ContentType="image/png"/>
  <Override PartName="/ppt/media/image2.png" ContentType="image/png"/>
  <Override PartName="/ppt/media/image1.wmf" ContentType="image/x-wmf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184320"/>
            <a:ext cx="9071640" cy="666000"/>
          </a:xfrm>
          <a:prstGeom prst="rect">
            <a:avLst/>
          </a:prstGeom>
        </p:spPr>
        <p:txBody>
          <a:bodyPr lIns="0" rIns="0" tIns="0" bIns="0" anchor="ctr" anchorCtr="1">
            <a:normAutofit/>
          </a:bodyPr>
          <a:p>
            <a:pPr algn="ctr"/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04000" y="4337280"/>
            <a:ext cx="907164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184320"/>
            <a:ext cx="9071640" cy="666000"/>
          </a:xfrm>
          <a:prstGeom prst="rect">
            <a:avLst/>
          </a:prstGeom>
        </p:spPr>
        <p:txBody>
          <a:bodyPr lIns="0" rIns="0" tIns="0" bIns="0" anchor="ctr" anchorCtr="1">
            <a:normAutofit/>
          </a:bodyPr>
          <a:p>
            <a:pPr algn="ctr"/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152680" y="4337280"/>
            <a:ext cx="442692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04000" y="4337280"/>
            <a:ext cx="442692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184320"/>
            <a:ext cx="9071640" cy="666000"/>
          </a:xfrm>
          <a:prstGeom prst="rect">
            <a:avLst/>
          </a:prstGeom>
        </p:spPr>
        <p:txBody>
          <a:bodyPr lIns="0" rIns="0" tIns="0" bIns="0" anchor="ctr" anchorCtr="1">
            <a:normAutofit/>
          </a:bodyPr>
          <a:p>
            <a:pPr algn="ctr"/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638040" y="4337280"/>
            <a:ext cx="292068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571200" y="4337280"/>
            <a:ext cx="292068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504000" y="4337280"/>
            <a:ext cx="292068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184320"/>
            <a:ext cx="9071640" cy="666000"/>
          </a:xfrm>
          <a:prstGeom prst="rect">
            <a:avLst/>
          </a:prstGeom>
        </p:spPr>
        <p:txBody>
          <a:bodyPr lIns="0" rIns="0" tIns="0" bIns="0" anchor="ctr" anchorCtr="1">
            <a:normAutofit/>
          </a:bodyPr>
          <a:p>
            <a:pPr algn="ctr"/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916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184320"/>
            <a:ext cx="9071640" cy="666000"/>
          </a:xfrm>
          <a:prstGeom prst="rect">
            <a:avLst/>
          </a:prstGeom>
        </p:spPr>
        <p:txBody>
          <a:bodyPr lIns="0" rIns="0" tIns="0" bIns="0" anchor="ctr" anchorCtr="1">
            <a:normAutofit/>
          </a:bodyPr>
          <a:p>
            <a:pPr algn="ctr"/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16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184320"/>
            <a:ext cx="9071640" cy="666000"/>
          </a:xfrm>
          <a:prstGeom prst="rect">
            <a:avLst/>
          </a:prstGeom>
        </p:spPr>
        <p:txBody>
          <a:bodyPr lIns="0" rIns="0" tIns="0" bIns="0" anchor="ctr" anchorCtr="1">
            <a:normAutofit/>
          </a:bodyPr>
          <a:p>
            <a:pPr algn="ctr"/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916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916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184320"/>
            <a:ext cx="9071640" cy="666000"/>
          </a:xfrm>
          <a:prstGeom prst="rect">
            <a:avLst/>
          </a:prstGeom>
        </p:spPr>
        <p:txBody>
          <a:bodyPr lIns="0" rIns="0" tIns="0" bIns="0" anchor="ctr" anchorCtr="1">
            <a:normAutofit/>
          </a:bodyPr>
          <a:p>
            <a:pPr algn="ctr"/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504000" y="184320"/>
            <a:ext cx="9071640" cy="3088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184320"/>
            <a:ext cx="9071640" cy="666000"/>
          </a:xfrm>
          <a:prstGeom prst="rect">
            <a:avLst/>
          </a:prstGeom>
        </p:spPr>
        <p:txBody>
          <a:bodyPr lIns="0" rIns="0" tIns="0" bIns="0" anchor="ctr" anchorCtr="1">
            <a:normAutofit/>
          </a:bodyPr>
          <a:p>
            <a:pPr algn="ctr"/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4000" y="4337280"/>
            <a:ext cx="442692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916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184320"/>
            <a:ext cx="9071640" cy="666000"/>
          </a:xfrm>
          <a:prstGeom prst="rect">
            <a:avLst/>
          </a:prstGeom>
        </p:spPr>
        <p:txBody>
          <a:bodyPr lIns="0" rIns="0" tIns="0" bIns="0" anchor="ctr" anchorCtr="1">
            <a:normAutofit/>
          </a:bodyPr>
          <a:p>
            <a:pPr algn="ctr"/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916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152680" y="4337280"/>
            <a:ext cx="442692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184320"/>
            <a:ext cx="9071640" cy="666000"/>
          </a:xfrm>
          <a:prstGeom prst="rect">
            <a:avLst/>
          </a:prstGeom>
        </p:spPr>
        <p:txBody>
          <a:bodyPr lIns="0" rIns="0" tIns="0" bIns="0" anchor="ctr" anchorCtr="1">
            <a:normAutofit/>
          </a:bodyPr>
          <a:p>
            <a:pPr algn="ctr"/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337280"/>
            <a:ext cx="9071640" cy="23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3333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16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65000"/>
              <a:buFont typeface="OpenSymbol"/>
              <a:buChar char="■"/>
            </a:pPr>
            <a:r>
              <a:rPr b="0" lang="en-GB" sz="200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en-GB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829400" y="7166520"/>
            <a:ext cx="1013760" cy="232200"/>
          </a:xfrm>
          <a:prstGeom prst="rect">
            <a:avLst/>
          </a:prstGeom>
        </p:spPr>
        <p:txBody>
          <a:bodyPr lIns="0" rIns="0" tIns="0" bIns="0"/>
          <a:p>
            <a:r>
              <a:rPr b="0" lang="en-GB" sz="1400" spc="-1" strike="noStrike">
                <a:latin typeface="Arial"/>
              </a:rPr>
              <a:t>&lt;date/time&gt;</a:t>
            </a:r>
            <a:endParaRPr b="0" lang="en-GB" sz="14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5981760" y="7148520"/>
            <a:ext cx="1946520" cy="25992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GB" sz="1400" spc="-1" strike="noStrike">
                <a:latin typeface="Arial"/>
              </a:rPr>
              <a:t>&lt;footer&gt;</a:t>
            </a:r>
            <a:endParaRPr b="0" lang="en-GB" sz="1400" spc="-1" strike="noStrike">
              <a:latin typeface="Arial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5040" y="-491040"/>
            <a:ext cx="10065240" cy="1873080"/>
          </a:xfrm>
          <a:custGeom>
            <a:avLst/>
            <a:gdLst/>
            <a:ahLst/>
            <a:rect l="0" t="0" r="r" b="b"/>
            <a:pathLst>
              <a:path w="27961" h="7683">
                <a:moveTo>
                  <a:pt x="27960" y="1726"/>
                </a:moveTo>
                <a:cubicBezTo>
                  <a:pt x="18640" y="0"/>
                  <a:pt x="9320" y="3453"/>
                  <a:pt x="0" y="1726"/>
                </a:cubicBezTo>
                <a:lnTo>
                  <a:pt x="0" y="5955"/>
                </a:lnTo>
                <a:cubicBezTo>
                  <a:pt x="9320" y="7682"/>
                  <a:pt x="18640" y="4228"/>
                  <a:pt x="27960" y="5955"/>
                </a:cubicBezTo>
                <a:lnTo>
                  <a:pt x="27960" y="1726"/>
                </a:lnTo>
              </a:path>
            </a:pathLst>
          </a:custGeom>
          <a:solidFill>
            <a:srgbClr val="99003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04000" y="184320"/>
            <a:ext cx="9071640" cy="666000"/>
          </a:xfrm>
          <a:prstGeom prst="rect">
            <a:avLst/>
          </a:prstGeom>
        </p:spPr>
        <p:txBody>
          <a:bodyPr lIns="0" rIns="0" tIns="0" bIns="0" anchor="ctr" anchorCtr="1">
            <a:normAutofit/>
          </a:bodyPr>
          <a:p>
            <a:pPr algn="ctr"/>
            <a:r>
              <a:rPr b="1" lang="en-GB" sz="4400" spc="-1" strike="noStrike">
                <a:solidFill>
                  <a:srgbClr val="ffff66"/>
                </a:solidFill>
                <a:latin typeface="Arial"/>
              </a:rPr>
              <a:t>Click to edit the title text format</a:t>
            </a:r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5" name="CustomShape 6"/>
          <p:cNvSpPr/>
          <p:nvPr/>
        </p:nvSpPr>
        <p:spPr>
          <a:xfrm>
            <a:off x="9270360" y="6894360"/>
            <a:ext cx="540000" cy="540000"/>
          </a:xfrm>
          <a:prstGeom prst="ellipse">
            <a:avLst/>
          </a:prstGeom>
          <a:solidFill>
            <a:srgbClr val="1abc9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" name="" descr=""/>
          <p:cNvPicPr/>
          <p:nvPr/>
        </p:nvPicPr>
        <p:blipFill>
          <a:blip r:embed="rId2"/>
          <a:stretch/>
        </p:blipFill>
        <p:spPr>
          <a:xfrm>
            <a:off x="9057600" y="6532200"/>
            <a:ext cx="1022400" cy="1028520"/>
          </a:xfrm>
          <a:prstGeom prst="rect">
            <a:avLst/>
          </a:prstGeom>
          <a:ln>
            <a:noFill/>
          </a:ln>
        </p:spPr>
      </p:pic>
      <p:sp>
        <p:nvSpPr>
          <p:cNvPr id="7" name="PlaceHolder 7"/>
          <p:cNvSpPr>
            <a:spLocks noGrp="1"/>
          </p:cNvSpPr>
          <p:nvPr>
            <p:ph type="sldNum"/>
          </p:nvPr>
        </p:nvSpPr>
        <p:spPr>
          <a:xfrm>
            <a:off x="9486360" y="7035120"/>
            <a:ext cx="540000" cy="370080"/>
          </a:xfrm>
          <a:prstGeom prst="rect">
            <a:avLst/>
          </a:prstGeom>
        </p:spPr>
        <p:txBody>
          <a:bodyPr lIns="0" rIns="0" tIns="0" bIns="0" anchor="ctr" anchorCtr="1">
            <a:normAutofit/>
          </a:bodyPr>
          <a:p>
            <a:pPr algn="ctr"/>
            <a:fld id="{13F29773-FA9E-45D3-8B65-B41147109F37}" type="slidenum">
              <a:rPr b="1" lang="en-GB" sz="18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1" lang="en-GB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TextShape 8"/>
          <p:cNvSpPr txBox="1"/>
          <p:nvPr/>
        </p:nvSpPr>
        <p:spPr>
          <a:xfrm>
            <a:off x="45360" y="7318440"/>
            <a:ext cx="1861560" cy="230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000" spc="-1" strike="noStrike">
                <a:solidFill>
                  <a:srgbClr val="ffffff"/>
                </a:solidFill>
                <a:latin typeface="Arial"/>
              </a:rPr>
              <a:t>Copyright © Classic Seminars</a:t>
            </a:r>
            <a:endParaRPr b="0" lang="en-GB" sz="1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gif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933840" y="416160"/>
            <a:ext cx="3126600" cy="582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2800" spc="-1" strike="noStrike">
                <a:solidFill>
                  <a:srgbClr val="ffffff"/>
                </a:solidFill>
                <a:latin typeface="Arial"/>
              </a:rPr>
              <a:t>Classic</a:t>
            </a:r>
            <a:r>
              <a:rPr b="1" lang="en-GB" sz="2800" spc="-1" strike="noStrike">
                <a:solidFill>
                  <a:srgbClr val="ffffff"/>
                </a:solidFill>
                <a:latin typeface="Arial"/>
              </a:rPr>
              <a:t> Seminars</a:t>
            </a:r>
            <a:endParaRPr b="0" lang="en-GB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1163160" y="2358360"/>
            <a:ext cx="8067600" cy="1758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Ctr="1">
            <a:normAutofit/>
          </a:bodyPr>
          <a:p>
            <a:pPr algn="ctr"/>
            <a:r>
              <a:rPr b="1" lang="en-GB" sz="5400" spc="-1" strike="noStrike">
                <a:solidFill>
                  <a:srgbClr val="ffff66"/>
                </a:solidFill>
                <a:latin typeface="Arial"/>
              </a:rPr>
              <a:t>Course</a:t>
            </a:r>
            <a:endParaRPr b="0" lang="en-GB" sz="54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1" lang="en-GB" sz="3600" spc="-1" strike="noStrike">
                <a:solidFill>
                  <a:srgbClr val="ffff66"/>
                </a:solidFill>
                <a:latin typeface="Arial"/>
              </a:rPr>
              <a:t>Advanced Project Risk Management</a:t>
            </a:r>
            <a:endParaRPr b="0" lang="en-GB" sz="36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1" lang="en-GB" sz="2800" spc="-1" strike="noStrike">
                <a:solidFill>
                  <a:srgbClr val="66ccff"/>
                </a:solidFill>
                <a:latin typeface="Arial"/>
              </a:rPr>
              <a:t>For project managers</a:t>
            </a:r>
            <a:endParaRPr b="0" lang="en-GB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TextShape 3"/>
          <p:cNvSpPr txBox="1"/>
          <p:nvPr/>
        </p:nvSpPr>
        <p:spPr>
          <a:xfrm>
            <a:off x="2445120" y="6425640"/>
            <a:ext cx="5662440" cy="31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b="0" i="1" lang="en-GB" sz="1600" spc="-1" strike="noStrike">
                <a:solidFill>
                  <a:srgbClr val="ffffff"/>
                </a:solidFill>
                <a:latin typeface="Arial"/>
              </a:rPr>
              <a:t>Training material copyright by Classic Seminars (2017)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504000" y="184320"/>
            <a:ext cx="9071640" cy="66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 anchorCtr="1">
            <a:normAutofit/>
          </a:bodyPr>
          <a:p>
            <a:pPr algn="ctr"/>
            <a:r>
              <a:rPr b="1" lang="en-GB" sz="4400" spc="-1" strike="noStrike">
                <a:solidFill>
                  <a:srgbClr val="ffff66"/>
                </a:solidFill>
                <a:latin typeface="Arial"/>
              </a:rPr>
              <a:t>Classification examples</a:t>
            </a:r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74" name="TextShape 2"/>
          <p:cNvSpPr txBox="1"/>
          <p:nvPr/>
        </p:nvSpPr>
        <p:spPr>
          <a:xfrm>
            <a:off x="504000" y="1769040"/>
            <a:ext cx="4426920" cy="4916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Severity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No Functionality Impaired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Cosmetic problem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Possibility of misunderstanding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Incorrect Results may be Produced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Simple Workaround Possible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Difficult Workaround Possible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Individual Level Function Impaired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Work Group Level Function Impaired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Division Level Function Impaired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Enterprise Level Function Impaired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Significant Cost of Failure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Strategy Impaired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Customer Service Level Impacted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Contravention of Law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Going Concern Affected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Human Misery Results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Loss of Life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TextShape 3"/>
          <p:cNvSpPr txBox="1"/>
          <p:nvPr/>
        </p:nvSpPr>
        <p:spPr>
          <a:xfrm>
            <a:off x="5152680" y="1769040"/>
            <a:ext cx="4426920" cy="4916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Failure category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Will not fail - cosmetic issue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Will fail under unusual circumstances only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Will fail, but workaround possible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Will fail, difficult workaround possible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Will Fail, now workaround possible 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Target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Operation at Risk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Quality at Risk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Functionality at Risk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Schedule at Risk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Cost at Risk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504000" y="184320"/>
            <a:ext cx="9071640" cy="66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 anchorCtr="1">
            <a:normAutofit/>
          </a:bodyPr>
          <a:p>
            <a:pPr algn="ctr"/>
            <a:r>
              <a:rPr b="1" lang="en-GB" sz="4400" spc="-1" strike="noStrike">
                <a:solidFill>
                  <a:srgbClr val="ffff66"/>
                </a:solidFill>
                <a:latin typeface="Arial"/>
              </a:rPr>
              <a:t>Case: homeland security principles</a:t>
            </a:r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77" name="TextShape 2"/>
          <p:cNvSpPr txBox="1"/>
          <p:nvPr/>
        </p:nvSpPr>
        <p:spPr>
          <a:xfrm>
            <a:off x="504000" y="1769040"/>
            <a:ext cx="4426920" cy="4916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Effective risk management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Unity of effort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Enterprise-wide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Synchronisation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Integration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Transparency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Communication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Adaptability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Dynamic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Responsive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Practicality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Not all risks can be eliminated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TextShape 3"/>
          <p:cNvSpPr txBox="1"/>
          <p:nvPr/>
        </p:nvSpPr>
        <p:spPr>
          <a:xfrm>
            <a:off x="5152680" y="1769040"/>
            <a:ext cx="4426920" cy="4916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Customisation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Tailoring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Cultural awareness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Balance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184320"/>
            <a:ext cx="9071640" cy="66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 anchorCtr="1">
            <a:normAutofit/>
          </a:bodyPr>
          <a:p>
            <a:pPr algn="ctr"/>
            <a:r>
              <a:rPr b="1" lang="en-GB" sz="4400" spc="-1" strike="noStrike">
                <a:solidFill>
                  <a:srgbClr val="ffff66"/>
                </a:solidFill>
                <a:latin typeface="Arial"/>
              </a:rPr>
              <a:t>Agenda (Day 2)</a:t>
            </a:r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504000" y="1769040"/>
            <a:ext cx="9071640" cy="4916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cccccc"/>
                </a:solidFill>
                <a:latin typeface="Arial"/>
              </a:rPr>
              <a:t>Thinking about risk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cccccc"/>
                </a:solidFill>
                <a:latin typeface="Arial"/>
              </a:rPr>
              <a:t>Beyond PMBOK® 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cccccc"/>
                </a:solidFill>
                <a:latin typeface="Arial"/>
              </a:rPr>
              <a:t>Management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1" lang="en-GB" sz="2600" spc="-1" strike="noStrike">
                <a:solidFill>
                  <a:srgbClr val="ffffff"/>
                </a:solidFill>
                <a:latin typeface="Arial"/>
              </a:rPr>
              <a:t>Beyond PMBOK® 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cccccc"/>
                </a:solidFill>
                <a:latin typeface="Arial"/>
              </a:rPr>
              <a:t>Tool example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04000" y="184320"/>
            <a:ext cx="9071640" cy="66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 anchorCtr="1">
            <a:normAutofit/>
          </a:bodyPr>
          <a:p>
            <a:pPr algn="ctr"/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504000" y="1769040"/>
            <a:ext cx="9071640" cy="4916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Futrell, Robert T; et al. Quality Software Project Management. Software Quality Institute. 2002.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Charette, Robert. Application Strategies for Risk Management. McGraw-Hill. 1990.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Lewis, James. The Project Manager’s Desk Reference. McGraw-Hill. 2000.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Murch, Richard. Project Management. Prentice Hall. 2001.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Phillips, Dwayne. The Software Project Managers Handbook. IEEE Computer Society. 1998.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Hallows, Jolyon. Information Systems Project Management. Amacom. 1998.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Kerzner, Harold. Project Management. John Wiley. 2003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Krolak, Dale. Software Engineering Risk Management. IEEE Computer Society. 1996.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Boehm, Barry. Software Risk Management. IEEE Computer Society. 1989.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Wideman, Max. Project and Program Risk Management. PMI. 1992.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De Marco, Tom. Lister, Tim. Waltzing the Bears. Dorset House. 2003.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Jones, Capers. Assessment and Control of Software Risks. Yourdon Press. 1994.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A Guide to the Project Management Body of Knowledge. PMI. 2000.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Hohman, Luke. The Journey of the Software Professional. Prentice-Hall. 1997.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Brassard, Michael. Ritter, Diane. Memory Jogger II. Goal/QPC. 1994.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Brassard, Michael. Ritter, Diane. The Creativity Tools Memory Jogger II. Goal/QPC. 1998.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www.keirsey.com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Montgomery, Stephen. People Patterns. Prometheus Nemesis. 2002.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Keirsey, David. Please Understand Me II. Prometheus Nemesis. 1998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184320"/>
            <a:ext cx="9071640" cy="66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 anchorCtr="1">
            <a:normAutofit/>
          </a:bodyPr>
          <a:p>
            <a:pPr algn="ctr"/>
            <a:r>
              <a:rPr b="1" lang="en-GB" sz="4400" spc="-1" strike="noStrike">
                <a:solidFill>
                  <a:srgbClr val="ffff66"/>
                </a:solidFill>
                <a:latin typeface="Arial"/>
              </a:rPr>
              <a:t>Agenda (Section 2)</a:t>
            </a:r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504000" y="1769040"/>
            <a:ext cx="9071640" cy="4916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1" lang="en-GB" sz="2600" spc="-1" strike="noStrike">
                <a:solidFill>
                  <a:srgbClr val="ffffff"/>
                </a:solidFill>
                <a:latin typeface="Arial"/>
              </a:rPr>
              <a:t>Thinking about risk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cccccc"/>
                </a:solidFill>
                <a:latin typeface="Arial"/>
              </a:rPr>
              <a:t>Beyond PMBOK® 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cccccc"/>
                </a:solidFill>
                <a:latin typeface="Arial"/>
              </a:rPr>
              <a:t>Management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cccccc"/>
                </a:solidFill>
                <a:latin typeface="Arial"/>
              </a:rPr>
              <a:t>Beyond PMBOK® 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cccccc"/>
                </a:solidFill>
                <a:latin typeface="Arial"/>
              </a:rPr>
              <a:t>Tool example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0" name="" descr=""/>
          <p:cNvPicPr/>
          <p:nvPr/>
        </p:nvPicPr>
        <p:blipFill>
          <a:blip r:embed="rId1"/>
          <a:stretch/>
        </p:blipFill>
        <p:spPr>
          <a:xfrm>
            <a:off x="7957440" y="968400"/>
            <a:ext cx="1952280" cy="2552400"/>
          </a:xfrm>
          <a:prstGeom prst="rect">
            <a:avLst/>
          </a:prstGeom>
          <a:ln>
            <a:noFill/>
          </a:ln>
        </p:spPr>
      </p:pic>
      <p:sp>
        <p:nvSpPr>
          <p:cNvPr id="51" name="TextShape 3"/>
          <p:cNvSpPr txBox="1"/>
          <p:nvPr/>
        </p:nvSpPr>
        <p:spPr>
          <a:xfrm>
            <a:off x="9189720" y="3488400"/>
            <a:ext cx="709560" cy="259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200" spc="-1" strike="noStrike">
                <a:solidFill>
                  <a:srgbClr val="ffffff"/>
                </a:solidFill>
                <a:latin typeface="Arial"/>
              </a:rPr>
              <a:t>5Aug17</a:t>
            </a:r>
            <a:endParaRPr b="0" lang="en-GB" sz="1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2" name="" descr=""/>
          <p:cNvPicPr/>
          <p:nvPr/>
        </p:nvPicPr>
        <p:blipFill>
          <a:blip r:embed="rId2"/>
          <a:stretch/>
        </p:blipFill>
        <p:spPr>
          <a:xfrm>
            <a:off x="8098920" y="3780000"/>
            <a:ext cx="1657080" cy="2476080"/>
          </a:xfrm>
          <a:prstGeom prst="rect">
            <a:avLst/>
          </a:prstGeom>
          <a:ln>
            <a:noFill/>
          </a:ln>
        </p:spPr>
      </p:pic>
      <p:sp>
        <p:nvSpPr>
          <p:cNvPr id="53" name="TextShape 4"/>
          <p:cNvSpPr txBox="1"/>
          <p:nvPr/>
        </p:nvSpPr>
        <p:spPr>
          <a:xfrm>
            <a:off x="8820000" y="6228000"/>
            <a:ext cx="991440" cy="259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200" spc="-1" strike="noStrike">
                <a:solidFill>
                  <a:srgbClr val="ffffff"/>
                </a:solidFill>
                <a:latin typeface="Arial"/>
              </a:rPr>
              <a:t>1992 / 2006</a:t>
            </a:r>
            <a:endParaRPr b="0" lang="en-GB" sz="1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184320"/>
            <a:ext cx="9071640" cy="66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 anchorCtr="1">
            <a:normAutofit/>
          </a:bodyPr>
          <a:p>
            <a:pPr algn="ctr"/>
            <a:r>
              <a:rPr b="1" lang="en-GB" sz="4400" spc="-1" strike="noStrike">
                <a:solidFill>
                  <a:srgbClr val="ffff66"/>
                </a:solidFill>
                <a:latin typeface="Arial"/>
              </a:rPr>
              <a:t>Exercise: ability to manage risk</a:t>
            </a:r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504000" y="1769040"/>
            <a:ext cx="9071640" cy="4916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In groups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Discuss what you consider to be the most important abilities a project manager should have to manage risks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How can these abilities be developed?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Summarise your conclusions, be ready to discuss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Agree time allocation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Debriefing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1044000" y="2160000"/>
            <a:ext cx="8100000" cy="3240000"/>
          </a:xfrm>
          <a:prstGeom prst="rect">
            <a:avLst/>
          </a:prstGeom>
          <a:solidFill>
            <a:srgbClr val="eeeeee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TextShape 2"/>
          <p:cNvSpPr txBox="1"/>
          <p:nvPr/>
        </p:nvSpPr>
        <p:spPr>
          <a:xfrm>
            <a:off x="504000" y="184320"/>
            <a:ext cx="9071640" cy="66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 anchorCtr="1">
            <a:normAutofit/>
          </a:bodyPr>
          <a:p>
            <a:pPr algn="ctr"/>
            <a:r>
              <a:rPr b="1" lang="en-GB" sz="4400" spc="-1" strike="noStrike">
                <a:solidFill>
                  <a:srgbClr val="ffff66"/>
                </a:solidFill>
                <a:latin typeface="Arial"/>
              </a:rPr>
              <a:t>Our ability to meet multiple objectives</a:t>
            </a:r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pic>
        <p:nvPicPr>
          <p:cNvPr id="58" name="" descr=""/>
          <p:cNvPicPr/>
          <p:nvPr/>
        </p:nvPicPr>
        <p:blipFill>
          <a:blip r:embed="rId1"/>
          <a:stretch/>
        </p:blipFill>
        <p:spPr>
          <a:xfrm>
            <a:off x="1087560" y="2223720"/>
            <a:ext cx="7991280" cy="3152520"/>
          </a:xfrm>
          <a:prstGeom prst="rect">
            <a:avLst/>
          </a:prstGeom>
          <a:ln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184320"/>
            <a:ext cx="9071640" cy="66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 anchorCtr="1">
            <a:normAutofit/>
          </a:bodyPr>
          <a:p>
            <a:pPr algn="ctr"/>
            <a:r>
              <a:rPr b="1" lang="en-GB" sz="4400" spc="-1" strike="noStrike">
                <a:solidFill>
                  <a:srgbClr val="ffff66"/>
                </a:solidFill>
                <a:latin typeface="Arial"/>
              </a:rPr>
              <a:t>Taleb’s black swan</a:t>
            </a:r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504000" y="1769040"/>
            <a:ext cx="4426920" cy="4916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Mediocristan vs. Extremistan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The impact of outliers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Average weight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Average income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Deterministic vs. randomness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The role of quantitative techniques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Physical vs. social sphere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TextShape 3"/>
          <p:cNvSpPr txBox="1"/>
          <p:nvPr/>
        </p:nvSpPr>
        <p:spPr>
          <a:xfrm>
            <a:off x="5152680" y="1769040"/>
            <a:ext cx="4426920" cy="4916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Identifying black swans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Events are a surprise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Events have major impact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Events can be rationalised by hindsight, as if they could have been predicted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The role of sentiment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Is it 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Deterministic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Socially-bound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184320"/>
            <a:ext cx="9071640" cy="66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 anchorCtr="1">
            <a:normAutofit/>
          </a:bodyPr>
          <a:p>
            <a:pPr algn="ctr"/>
            <a:r>
              <a:rPr b="1" lang="en-GB" sz="4400" spc="-1" strike="noStrike">
                <a:solidFill>
                  <a:srgbClr val="ffff66"/>
                </a:solidFill>
                <a:latin typeface="Arial"/>
              </a:rPr>
              <a:t>Agenda (Day 2)</a:t>
            </a:r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504000" y="1769040"/>
            <a:ext cx="9071640" cy="4916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cccccc"/>
                </a:solidFill>
                <a:latin typeface="Arial"/>
              </a:rPr>
              <a:t>Thinking about risk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cccccc"/>
                </a:solidFill>
                <a:latin typeface="Arial"/>
              </a:rPr>
              <a:t>Beyond PMBOK® 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1" lang="en-GB" sz="2600" spc="-1" strike="noStrike">
                <a:solidFill>
                  <a:srgbClr val="ffffff"/>
                </a:solidFill>
                <a:latin typeface="Arial"/>
              </a:rPr>
              <a:t>Management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cccccc"/>
                </a:solidFill>
                <a:latin typeface="Arial"/>
              </a:rPr>
              <a:t>Beyond PMBOK® 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cccccc"/>
                </a:solidFill>
                <a:latin typeface="Arial"/>
              </a:rPr>
              <a:t>Tool example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184320"/>
            <a:ext cx="9071640" cy="66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 anchorCtr="1">
            <a:normAutofit/>
          </a:bodyPr>
          <a:p>
            <a:pPr algn="ctr"/>
            <a:r>
              <a:rPr b="1" lang="en-GB" sz="4400" spc="-1" strike="noStrike">
                <a:solidFill>
                  <a:srgbClr val="ffff66"/>
                </a:solidFill>
                <a:latin typeface="Arial"/>
              </a:rPr>
              <a:t>Example: probability scheme</a:t>
            </a:r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1095840" y="1620000"/>
            <a:ext cx="8444160" cy="420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ffffff"/>
                </a:solidFill>
                <a:latin typeface="Arial"/>
              </a:rPr>
              <a:t>Probability</a:t>
            </a:r>
            <a:r>
              <a:rPr b="1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1" lang="en-GB" sz="1800" spc="-1" strike="noStrike">
                <a:solidFill>
                  <a:srgbClr val="ffffff"/>
                </a:solidFill>
                <a:latin typeface="Arial"/>
              </a:rPr>
              <a:t>Chance</a:t>
            </a:r>
            <a:r>
              <a:rPr b="1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1" lang="en-GB" sz="1800" spc="-1" strike="noStrike">
                <a:solidFill>
                  <a:srgbClr val="ffffff"/>
                </a:solidFill>
                <a:latin typeface="Arial"/>
              </a:rPr>
              <a:t>Rank</a:t>
            </a: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Very high: occurrence is almost certain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&gt;= 1 in 2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10</a:t>
            </a: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1 in 3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9</a:t>
            </a: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High: repeated occurrences possible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1 in 8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8</a:t>
            </a: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1 in 20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7</a:t>
            </a: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Moderate: occasional occurrences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1 in 80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6</a:t>
            </a: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1 in 400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5</a:t>
            </a: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1 in 2,000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4</a:t>
            </a: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Low: relatively few occurrences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1 in 15,000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3</a:t>
            </a: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1 in 150,000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2</a:t>
            </a: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Remote: occurrence is unlikely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&lt;= 1 in 1,500,000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</a:rPr>
              <a:t>1</a:t>
            </a: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504000" y="184320"/>
            <a:ext cx="9071640" cy="66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 anchorCtr="1">
            <a:normAutofit/>
          </a:bodyPr>
          <a:p>
            <a:pPr algn="ctr"/>
            <a:r>
              <a:rPr b="1" lang="en-GB" sz="4400" spc="-1" strike="noStrike">
                <a:solidFill>
                  <a:srgbClr val="ffff66"/>
                </a:solidFill>
                <a:latin typeface="Arial"/>
              </a:rPr>
              <a:t>Example: impact scheme</a:t>
            </a:r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67" name="CustomShape 2"/>
          <p:cNvSpPr/>
          <p:nvPr/>
        </p:nvSpPr>
        <p:spPr>
          <a:xfrm>
            <a:off x="432000" y="1385640"/>
            <a:ext cx="9468000" cy="52185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ffffff"/>
                </a:solidFill>
                <a:latin typeface="Arial"/>
              </a:rPr>
              <a:t>Effect</a:t>
            </a:r>
            <a:r>
              <a:rPr b="1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1" lang="en-GB" sz="1600" spc="-1" strike="noStrike">
                <a:solidFill>
                  <a:srgbClr val="ffffff"/>
                </a:solidFill>
                <a:latin typeface="Arial"/>
              </a:rPr>
              <a:t>Criteria</a:t>
            </a:r>
            <a:r>
              <a:rPr b="1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1" lang="en-GB" sz="1600" spc="-1" strike="noStrike">
                <a:solidFill>
                  <a:srgbClr val="ffffff"/>
                </a:solidFill>
                <a:latin typeface="Arial"/>
              </a:rPr>
              <a:t>Rank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Hazardous, no warning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Project severely impacted, possible cancellation, no warning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10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Hazardous, with warning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Project severely impacted, possible cancellation, with warning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9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Very high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Major impact on project schedule, budget or performance; 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8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may cause severe delays, overruns, or degradation of performance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High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Project schedule, budget, or performance impacted significantly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7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job can be completed, but customer will be very dissatisfied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Moderate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Project schedule, budget, or performance impacted some,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6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customer will be dissatisfied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Low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Project schedule, budget, or performance impacted slightly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5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customer will be mildly dissatisfied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Very Low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Some impact to project, customer will be aware of impact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4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Minor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Small impact to project, average customer will be aware of impact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3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Very Minor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Impact so small that it would be noticed only by a very 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2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discriminating customer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None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No effect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en-GB" sz="1600" spc="-1" strike="noStrike">
                <a:solidFill>
                  <a:srgbClr val="ffffff"/>
                </a:solidFill>
                <a:latin typeface="Arial"/>
              </a:rPr>
              <a:t>1</a:t>
            </a:r>
            <a:endParaRPr b="0" lang="en-GB" sz="1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Rectangle 3"/>
          <p:cNvSpPr/>
          <p:nvPr/>
        </p:nvSpPr>
        <p:spPr>
          <a:xfrm>
            <a:off x="360000" y="6264000"/>
            <a:ext cx="900000" cy="360000"/>
          </a:xfrm>
          <a:prstGeom prst="roundRect">
            <a:avLst/>
          </a:prstGeom>
          <a:noFill/>
          <a:ln w="19080">
            <a:solidFill>
              <a:srgbClr val="ffff99"/>
            </a:solidFill>
            <a:round/>
          </a:ln>
        </p:spPr>
      </p:sp>
      <p:sp>
        <p:nvSpPr>
          <p:cNvPr id="69" name="TextShape 4"/>
          <p:cNvSpPr txBox="1"/>
          <p:nvPr/>
        </p:nvSpPr>
        <p:spPr>
          <a:xfrm>
            <a:off x="0" y="6120000"/>
            <a:ext cx="360000" cy="54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3200" spc="-1" strike="noStrike">
                <a:solidFill>
                  <a:srgbClr val="ffffff"/>
                </a:solidFill>
                <a:latin typeface="Arial"/>
              </a:rPr>
              <a:t>?</a:t>
            </a:r>
            <a:endParaRPr b="0" lang="en-GB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504000" y="184320"/>
            <a:ext cx="9071640" cy="66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 anchorCtr="1">
            <a:normAutofit/>
          </a:bodyPr>
          <a:p>
            <a:pPr algn="ctr"/>
            <a:r>
              <a:rPr b="1" lang="en-GB" sz="4400" spc="-1" strike="noStrike">
                <a:solidFill>
                  <a:srgbClr val="ffff66"/>
                </a:solidFill>
                <a:latin typeface="Arial"/>
              </a:rPr>
              <a:t>Classification examples</a:t>
            </a:r>
            <a:endParaRPr b="1" lang="en-GB" sz="4400" spc="-1" strike="noStrike">
              <a:solidFill>
                <a:srgbClr val="ffff66"/>
              </a:solidFill>
              <a:latin typeface="Arial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504000" y="1769040"/>
            <a:ext cx="4426920" cy="4916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Level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Deliverable Potentially Impacted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Milestone Potentially Impacted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Project Level Impact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Programme Level Impact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Enterprise Objectives Impacted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Enterprise Strategy Impacted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TextShape 3"/>
          <p:cNvSpPr txBox="1"/>
          <p:nvPr/>
        </p:nvSpPr>
        <p:spPr>
          <a:xfrm>
            <a:off x="5152680" y="1769040"/>
            <a:ext cx="4426920" cy="4916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"/>
            </a:pPr>
            <a:r>
              <a:rPr b="0" lang="en-GB" sz="2600" spc="-1" strike="noStrike">
                <a:solidFill>
                  <a:srgbClr val="ffffff"/>
                </a:solidFill>
                <a:latin typeface="Arial"/>
              </a:rPr>
              <a:t>Effect</a:t>
            </a:r>
            <a:endParaRPr b="0" lang="en-GB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Cosmetic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Bad Data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Bad Output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Bad Performance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Loss of Data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Work Efficiency Affected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Loss of Function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Loss of System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Loss of Service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Passive Security Breach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Active Security Breach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567"/>
              </a:spcBef>
              <a:buClr>
                <a:srgbClr val="ffffff"/>
              </a:buClr>
              <a:buSzPct val="65000"/>
              <a:buFont typeface="Wingdings" charset="2"/>
              <a:buChar char=""/>
            </a:pPr>
            <a:r>
              <a:rPr b="0" lang="en-GB" sz="2200" spc="-1" strike="noStrike">
                <a:solidFill>
                  <a:srgbClr val="ffffff"/>
                </a:solidFill>
                <a:latin typeface="Arial"/>
              </a:rPr>
              <a:t>Malicious Security Breach</a:t>
            </a:r>
            <a:endParaRPr b="0" lang="en-GB" sz="2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Application>LibreOfficeDev/5.4.1.0.0$Linux_X86_64 LibreOffice_project/6622ea7365fbf1b425e5f90667dd7e6466fd0293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2017-08-01T09:55:24Z</dcterms:created>
  <dc:creator>Elmar Roberg</dc:creator>
  <dc:description/>
  <dc:language>en-ZA</dc:language>
  <cp:lastModifiedBy>Elmar Roberg</cp:lastModifiedBy>
  <dcterms:modified xsi:type="dcterms:W3CDTF">2017-08-10T18:02:32Z</dcterms:modified>
  <cp:revision>16</cp:revision>
  <dc:subject/>
  <dc:title/>
</cp:coreProperties>
</file>